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1" r:id="rId14"/>
    <p:sldId id="269" r:id="rId15"/>
    <p:sldId id="270" r:id="rId16"/>
    <p:sldId id="271" r:id="rId17"/>
    <p:sldId id="272" r:id="rId18"/>
    <p:sldId id="273" r:id="rId19"/>
    <p:sldId id="258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6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2B62F-4498-45B8-A1DD-96FC94DB7878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67CA7-C7E9-4ACA-BC55-5E546D5371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160001331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kaz/docs/V2500035751" TargetMode="External"/><Relationship Id="rId2" Type="http://schemas.openxmlformats.org/officeDocument/2006/relationships/hyperlink" Target="https://adilet.zan.kz/kaz/docs/V1600013317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110000735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Педагогтерді</a:t>
            </a:r>
            <a:r>
              <a:rPr lang="ru-RU" b="1" dirty="0" smtClean="0"/>
              <a:t> </a:t>
            </a:r>
            <a:r>
              <a:rPr lang="ru-RU" b="1" dirty="0" err="1" smtClean="0"/>
              <a:t>аттестаттаудан</a:t>
            </a:r>
            <a:r>
              <a:rPr lang="ru-RU" b="1" dirty="0" smtClean="0"/>
              <a:t> </a:t>
            </a:r>
            <a:r>
              <a:rPr lang="ru-RU" b="1" dirty="0" err="1" smtClean="0"/>
              <a:t>өткізу қағидалары </a:t>
            </a:r>
            <a:r>
              <a:rPr lang="ru-RU" b="1" dirty="0" smtClean="0"/>
              <a:t>мен </a:t>
            </a:r>
            <a:r>
              <a:rPr lang="ru-RU" b="1" dirty="0" err="1" smtClean="0"/>
              <a:t>шарттары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5840435"/>
          </a:xfrm>
        </p:spPr>
        <p:txBody>
          <a:bodyPr/>
          <a:lstStyle/>
          <a:p>
            <a:pPr>
              <a:buNone/>
            </a:pPr>
            <a:r>
              <a:rPr lang="ru-RU" dirty="0"/>
              <a:t>30. </a:t>
            </a:r>
            <a:r>
              <a:rPr lang="ru-RU" dirty="0" err="1"/>
              <a:t>Жасы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зейнеткерлікке</a:t>
            </a:r>
            <a:r>
              <a:rPr lang="ru-RU" dirty="0"/>
              <a:t> </a:t>
            </a:r>
            <a:r>
              <a:rPr lang="ru-RU" dirty="0" err="1"/>
              <a:t>төрт жылдан</a:t>
            </a:r>
            <a:r>
              <a:rPr lang="ru-RU" dirty="0"/>
              <a:t> аз </a:t>
            </a:r>
            <a:r>
              <a:rPr lang="ru-RU" dirty="0" err="1"/>
              <a:t>қалған педагогтер</a:t>
            </a:r>
            <a:r>
              <a:rPr lang="ru-RU" dirty="0"/>
              <a:t> </a:t>
            </a:r>
            <a:r>
              <a:rPr lang="ru-RU" dirty="0" err="1"/>
              <a:t>аттестаттау</a:t>
            </a:r>
            <a:r>
              <a:rPr lang="ru-RU" dirty="0"/>
              <a:t> </a:t>
            </a:r>
            <a:r>
              <a:rPr lang="ru-RU" dirty="0" err="1"/>
              <a:t>рәсімінен босатылады</a:t>
            </a:r>
            <a:r>
              <a:rPr lang="ru-RU" dirty="0"/>
              <a:t>. </a:t>
            </a:r>
            <a:r>
              <a:rPr lang="ru-RU" dirty="0" err="1"/>
              <a:t>Педагогтердің қолданыстағы біліктілік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</a:t>
            </a:r>
            <a:r>
              <a:rPr lang="ru-RU" dirty="0" err="1"/>
              <a:t>өтініші негізінде</a:t>
            </a:r>
            <a:r>
              <a:rPr lang="ru-RU" dirty="0"/>
              <a:t> </a:t>
            </a:r>
            <a:r>
              <a:rPr lang="ru-RU" dirty="0" err="1"/>
              <a:t>зейнеткерлік</a:t>
            </a:r>
            <a:r>
              <a:rPr lang="ru-RU" dirty="0"/>
              <a:t> </a:t>
            </a:r>
            <a:r>
              <a:rPr lang="ru-RU" dirty="0" err="1"/>
              <a:t>жасқа толғанға дейін</a:t>
            </a:r>
            <a:r>
              <a:rPr lang="ru-RU" dirty="0"/>
              <a:t> </a:t>
            </a:r>
            <a:r>
              <a:rPr lang="ru-RU" dirty="0" err="1"/>
              <a:t>сақталады.</a:t>
            </a:r>
            <a:endParaRPr lang="ru-RU" dirty="0"/>
          </a:p>
          <a:p>
            <a:r>
              <a:rPr lang="ru-RU" dirty="0"/>
              <a:t>      </a:t>
            </a:r>
            <a:r>
              <a:rPr lang="ru-RU" dirty="0" err="1"/>
              <a:t>Зейнеткерлікке</a:t>
            </a:r>
            <a:r>
              <a:rPr lang="ru-RU" dirty="0"/>
              <a:t> </a:t>
            </a:r>
            <a:r>
              <a:rPr lang="ru-RU" dirty="0" err="1"/>
              <a:t>шыққаннан кейін</a:t>
            </a:r>
            <a:r>
              <a:rPr lang="ru-RU" dirty="0"/>
              <a:t> </a:t>
            </a:r>
            <a:r>
              <a:rPr lang="ru-RU" dirty="0" err="1"/>
              <a:t>педагогикалық қызметті жүзеге асыруды</a:t>
            </a:r>
            <a:r>
              <a:rPr lang="ru-RU" dirty="0"/>
              <a:t> </a:t>
            </a:r>
            <a:r>
              <a:rPr lang="ru-RU" dirty="0" err="1"/>
              <a:t>жалғастыратын зейнеткерлік</a:t>
            </a:r>
            <a:r>
              <a:rPr lang="ru-RU" dirty="0"/>
              <a:t> </a:t>
            </a:r>
            <a:r>
              <a:rPr lang="ru-RU" dirty="0" err="1"/>
              <a:t>жастағы педагогтер</a:t>
            </a:r>
            <a:r>
              <a:rPr lang="ru-RU" dirty="0"/>
              <a:t> осы </a:t>
            </a:r>
            <a:r>
              <a:rPr lang="ru-RU" dirty="0" err="1"/>
              <a:t>Қағидалардың</a:t>
            </a:r>
            <a:r>
              <a:rPr lang="ru-RU" dirty="0"/>
              <a:t> </a:t>
            </a:r>
            <a:r>
              <a:rPr lang="ru-RU" dirty="0">
                <a:hlinkClick r:id="rId2"/>
              </a:rPr>
              <a:t>57-тармағына</a:t>
            </a:r>
            <a:r>
              <a:rPr lang="ru-RU" dirty="0"/>
              <a:t> </a:t>
            </a:r>
            <a:r>
              <a:rPr lang="ru-RU" dirty="0" err="1"/>
              <a:t>сәйкес аттестаттаудан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37. </a:t>
            </a:r>
            <a:r>
              <a:rPr lang="ru-RU" b="1" dirty="0" smtClean="0"/>
              <a:t>ППБ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857916"/>
          </a:xfrm>
        </p:spPr>
        <p:txBody>
          <a:bodyPr/>
          <a:lstStyle/>
          <a:p>
            <a:pPr>
              <a:buNone/>
            </a:pPr>
            <a:r>
              <a:rPr lang="ru-RU" dirty="0"/>
              <a:t>2) </a:t>
            </a:r>
            <a:r>
              <a:rPr lang="ru-RU" dirty="0" err="1"/>
              <a:t>бастауыш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педагогтері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:</a:t>
            </a:r>
          </a:p>
          <a:p>
            <a:r>
              <a:rPr lang="ru-RU" dirty="0" smtClean="0"/>
              <a:t> </a:t>
            </a:r>
            <a:r>
              <a:rPr lang="ru-RU" dirty="0" err="1"/>
              <a:t>"Пәндік білім</a:t>
            </a:r>
            <a:r>
              <a:rPr lang="ru-RU" dirty="0"/>
              <a:t>" - 50 (</a:t>
            </a:r>
            <a:r>
              <a:rPr lang="ru-RU" dirty="0" err="1"/>
              <a:t>елу</a:t>
            </a:r>
            <a:r>
              <a:rPr lang="ru-RU" dirty="0"/>
              <a:t>) </a:t>
            </a:r>
            <a:r>
              <a:rPr lang="ru-RU" dirty="0" err="1"/>
              <a:t>тапсырма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негізгі</a:t>
            </a:r>
            <a:r>
              <a:rPr lang="ru-RU" dirty="0"/>
              <a:t> орта, </a:t>
            </a:r>
            <a:r>
              <a:rPr lang="ru-RU" dirty="0" err="1"/>
              <a:t>жалпы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педагогтері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:</a:t>
            </a:r>
          </a:p>
          <a:p>
            <a:r>
              <a:rPr lang="ru-RU" dirty="0"/>
              <a:t>      </a:t>
            </a:r>
            <a:r>
              <a:rPr lang="ru-RU" dirty="0" err="1"/>
              <a:t>"Пәндік білім</a:t>
            </a:r>
            <a:r>
              <a:rPr lang="ru-RU" dirty="0"/>
              <a:t>" – 50 (</a:t>
            </a:r>
            <a:r>
              <a:rPr lang="ru-RU" dirty="0" err="1"/>
              <a:t>елу</a:t>
            </a:r>
            <a:r>
              <a:rPr lang="ru-RU" dirty="0"/>
              <a:t>) </a:t>
            </a:r>
            <a:r>
              <a:rPr lang="ru-RU" dirty="0" err="1"/>
              <a:t>тапсырма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ұйымдарының педагогтері</a:t>
            </a:r>
            <a:r>
              <a:rPr lang="ru-RU" dirty="0"/>
              <a:t> мен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ұйымдарының арнайы</a:t>
            </a:r>
            <a:r>
              <a:rPr lang="ru-RU" dirty="0"/>
              <a:t> </a:t>
            </a:r>
            <a:r>
              <a:rPr lang="ru-RU" dirty="0" err="1"/>
              <a:t>педагогтері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:</a:t>
            </a:r>
          </a:p>
          <a:p>
            <a:r>
              <a:rPr lang="ru-RU" dirty="0"/>
              <a:t>      "</a:t>
            </a:r>
            <a:r>
              <a:rPr lang="ru-RU" dirty="0" err="1"/>
              <a:t>бейіні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пәндік білім</a:t>
            </a:r>
            <a:r>
              <a:rPr lang="ru-RU" dirty="0"/>
              <a:t>" - 50 (</a:t>
            </a:r>
            <a:r>
              <a:rPr lang="ru-RU" dirty="0" err="1"/>
              <a:t>елу</a:t>
            </a:r>
            <a:r>
              <a:rPr lang="ru-RU" dirty="0"/>
              <a:t>) </a:t>
            </a:r>
            <a:r>
              <a:rPr lang="ru-RU" dirty="0" err="1"/>
              <a:t>тапсырма</a:t>
            </a:r>
            <a:r>
              <a:rPr lang="ru-RU" dirty="0"/>
              <a:t>;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3579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39. ПББ </a:t>
            </a:r>
            <a:r>
              <a:rPr lang="ru-RU" dirty="0" err="1"/>
              <a:t>нәтижесі шекті</a:t>
            </a:r>
            <a:r>
              <a:rPr lang="ru-RU" dirty="0"/>
              <a:t> </a:t>
            </a:r>
            <a:r>
              <a:rPr lang="ru-RU" dirty="0" err="1"/>
              <a:t>деңгейге жеткен</a:t>
            </a:r>
            <a:r>
              <a:rPr lang="ru-RU" dirty="0"/>
              <a:t> </a:t>
            </a:r>
            <a:r>
              <a:rPr lang="ru-RU" dirty="0" err="1"/>
              <a:t>жағдайда оң деп</a:t>
            </a:r>
            <a:r>
              <a:rPr lang="ru-RU" dirty="0"/>
              <a:t> </a:t>
            </a:r>
            <a:r>
              <a:rPr lang="ru-RU" dirty="0" err="1"/>
              <a:t>есептеледі</a:t>
            </a:r>
            <a:r>
              <a:rPr lang="ru-RU" dirty="0"/>
              <a:t>:</a:t>
            </a:r>
          </a:p>
          <a:p>
            <a:r>
              <a:rPr lang="ru-RU" dirty="0"/>
              <a:t>      1) </a:t>
            </a:r>
            <a:r>
              <a:rPr lang="ru-RU" dirty="0" err="1"/>
              <a:t>барлық лауазымдағы педагогтер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:</a:t>
            </a:r>
          </a:p>
          <a:p>
            <a:r>
              <a:rPr lang="ru-RU" dirty="0"/>
              <a:t>      </a:t>
            </a:r>
            <a:r>
              <a:rPr lang="ru-RU" dirty="0" err="1"/>
              <a:t>"педагог"/"педагог-тағылымдамашы" біліктілік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- 50%;</a:t>
            </a:r>
          </a:p>
          <a:p>
            <a:r>
              <a:rPr lang="ru-RU" dirty="0"/>
              <a:t>      "педагог-модератор"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- 60%;</a:t>
            </a:r>
          </a:p>
          <a:p>
            <a:r>
              <a:rPr lang="ru-RU" dirty="0"/>
              <a:t>      "</a:t>
            </a:r>
            <a:r>
              <a:rPr lang="ru-RU" dirty="0" err="1"/>
              <a:t>педагог-сарапшы</a:t>
            </a:r>
            <a:r>
              <a:rPr lang="ru-RU" dirty="0"/>
              <a:t>"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- 70%;</a:t>
            </a:r>
          </a:p>
          <a:p>
            <a:r>
              <a:rPr lang="ru-RU" dirty="0"/>
              <a:t>      "</a:t>
            </a:r>
            <a:r>
              <a:rPr lang="ru-RU" dirty="0" err="1"/>
              <a:t>педагог-зерттеуші</a:t>
            </a:r>
            <a:r>
              <a:rPr lang="ru-RU" dirty="0"/>
              <a:t>"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- 80%;</a:t>
            </a:r>
          </a:p>
          <a:p>
            <a:r>
              <a:rPr lang="ru-RU" dirty="0"/>
              <a:t>      "</a:t>
            </a:r>
            <a:r>
              <a:rPr lang="ru-RU" dirty="0" err="1"/>
              <a:t>педагог-шебер</a:t>
            </a:r>
            <a:r>
              <a:rPr lang="ru-RU" dirty="0"/>
              <a:t>"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- 90</a:t>
            </a:r>
            <a:r>
              <a:rPr lang="ru-RU" dirty="0" smtClean="0"/>
              <a:t>%;</a:t>
            </a:r>
          </a:p>
          <a:p>
            <a:pPr>
              <a:buNone/>
            </a:pPr>
            <a:r>
              <a:rPr lang="ru-RU" dirty="0"/>
              <a:t>2)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ұйымдарының</a:t>
            </a:r>
            <a:r>
              <a:rPr lang="ru-RU" dirty="0"/>
              <a:t>, </a:t>
            </a:r>
            <a:r>
              <a:rPr lang="ru-RU" dirty="0" err="1"/>
              <a:t>әдістемелік кабинеттердің </a:t>
            </a:r>
            <a:r>
              <a:rPr lang="ru-RU" dirty="0"/>
              <a:t>(</a:t>
            </a:r>
            <a:r>
              <a:rPr lang="ru-RU" dirty="0" err="1"/>
              <a:t>орталықтардың</a:t>
            </a:r>
            <a:r>
              <a:rPr lang="ru-RU" dirty="0"/>
              <a:t>)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басшылары</a:t>
            </a:r>
            <a:r>
              <a:rPr lang="ru-RU" dirty="0"/>
              <a:t>, </a:t>
            </a:r>
            <a:r>
              <a:rPr lang="ru-RU" dirty="0" err="1"/>
              <a:t>басшы</a:t>
            </a:r>
            <a:r>
              <a:rPr lang="en-US" dirty="0"/>
              <a:t>c</a:t>
            </a:r>
            <a:r>
              <a:rPr lang="ru-RU" dirty="0" err="1"/>
              <a:t>ының орынбасарлары</a:t>
            </a:r>
            <a:r>
              <a:rPr lang="ru-RU" dirty="0"/>
              <a:t> </a:t>
            </a:r>
            <a:r>
              <a:rPr lang="ru-RU" dirty="0" err="1"/>
              <a:t>үшін </a:t>
            </a:r>
            <a:r>
              <a:rPr lang="ru-RU" dirty="0"/>
              <a:t>– 70</a:t>
            </a:r>
            <a:r>
              <a:rPr lang="ru-RU" dirty="0" smtClean="0"/>
              <a:t>%;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41. ПББ: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832648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err="1"/>
              <a:t>педагогтер</a:t>
            </a:r>
            <a:r>
              <a:rPr lang="ru-RU" dirty="0"/>
              <a:t>, </a:t>
            </a:r>
            <a:r>
              <a:rPr lang="ru-RU" dirty="0" err="1"/>
              <a:t>басшылар</a:t>
            </a:r>
            <a:r>
              <a:rPr lang="ru-RU" dirty="0"/>
              <a:t>, </a:t>
            </a:r>
            <a:r>
              <a:rPr lang="ru-RU" dirty="0" err="1"/>
              <a:t>басшылардың</a:t>
            </a:r>
            <a:r>
              <a:rPr lang="ru-RU" dirty="0"/>
              <a:t> </a:t>
            </a:r>
            <a:r>
              <a:rPr lang="ru-RU" dirty="0" err="1"/>
              <a:t>орынбасарлары</a:t>
            </a:r>
            <a:r>
              <a:rPr lang="ru-RU" dirty="0"/>
              <a:t> </a:t>
            </a:r>
            <a:r>
              <a:rPr lang="ru-RU" dirty="0" err="1"/>
              <a:t>кезекті</a:t>
            </a:r>
            <a:r>
              <a:rPr lang="ru-RU" dirty="0"/>
              <a:t> </a:t>
            </a:r>
            <a:r>
              <a:rPr lang="ru-RU" dirty="0" err="1"/>
              <a:t>аттестаттауда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1 (</a:t>
            </a:r>
            <a:r>
              <a:rPr lang="ru-RU" dirty="0" err="1"/>
              <a:t>бір</a:t>
            </a:r>
            <a:r>
              <a:rPr lang="ru-RU" dirty="0"/>
              <a:t>) </a:t>
            </a:r>
            <a:r>
              <a:rPr lang="ru-RU" dirty="0" err="1"/>
              <a:t>рет</a:t>
            </a:r>
            <a:r>
              <a:rPr lang="ru-RU" dirty="0"/>
              <a:t> – </a:t>
            </a:r>
            <a:r>
              <a:rPr lang="ru-RU" dirty="0" err="1"/>
              <a:t>тегін</a:t>
            </a:r>
            <a:r>
              <a:rPr lang="ru-RU" dirty="0"/>
              <a:t>, 1 (</a:t>
            </a:r>
            <a:r>
              <a:rPr lang="ru-RU" dirty="0" err="1"/>
              <a:t>бір</a:t>
            </a:r>
            <a:r>
              <a:rPr lang="ru-RU" dirty="0"/>
              <a:t>) </a:t>
            </a:r>
            <a:r>
              <a:rPr lang="ru-RU" dirty="0" err="1"/>
              <a:t>рет</a:t>
            </a:r>
            <a:r>
              <a:rPr lang="ru-RU" dirty="0"/>
              <a:t> –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уәкілетті</a:t>
            </a:r>
            <a:r>
              <a:rPr lang="ru-RU" dirty="0"/>
              <a:t> орган </a:t>
            </a:r>
            <a:r>
              <a:rPr lang="ru-RU" dirty="0" err="1"/>
              <a:t>бекіткен</a:t>
            </a:r>
            <a:r>
              <a:rPr lang="ru-RU" dirty="0"/>
              <a:t> </a:t>
            </a:r>
            <a:r>
              <a:rPr lang="ru-RU" dirty="0" err="1"/>
              <a:t>сомаға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ақылы</a:t>
            </a:r>
            <a:r>
              <a:rPr lang="ru-RU" dirty="0"/>
              <a:t> </a:t>
            </a:r>
            <a:r>
              <a:rPr lang="ru-RU" dirty="0" err="1"/>
              <a:t>негізде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мерзімінен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 </a:t>
            </a:r>
            <a:r>
              <a:rPr lang="ru-RU" dirty="0" err="1"/>
              <a:t>аттестаттауға</a:t>
            </a:r>
            <a:r>
              <a:rPr lang="ru-RU" dirty="0"/>
              <a:t> </a:t>
            </a:r>
            <a:r>
              <a:rPr lang="ru-RU" dirty="0" err="1"/>
              <a:t>үміткер</a:t>
            </a:r>
            <a:r>
              <a:rPr lang="ru-RU" dirty="0"/>
              <a:t> </a:t>
            </a:r>
            <a:r>
              <a:rPr lang="ru-RU" dirty="0" err="1"/>
              <a:t>педагогтер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1 (</a:t>
            </a:r>
            <a:r>
              <a:rPr lang="ru-RU" dirty="0" err="1"/>
              <a:t>бір</a:t>
            </a:r>
            <a:r>
              <a:rPr lang="ru-RU" dirty="0"/>
              <a:t>) </a:t>
            </a:r>
            <a:r>
              <a:rPr lang="ru-RU" dirty="0" err="1"/>
              <a:t>рет</a:t>
            </a:r>
            <a:r>
              <a:rPr lang="ru-RU" dirty="0"/>
              <a:t> – </a:t>
            </a:r>
            <a:r>
              <a:rPr lang="ru-RU" dirty="0" err="1"/>
              <a:t>тегін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>
                <a:solidFill>
                  <a:srgbClr val="FF0000"/>
                </a:solidFill>
              </a:rPr>
              <a:t>тиісті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бейіні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бойынша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педагогикалық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немесе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өзге</a:t>
            </a:r>
            <a:r>
              <a:rPr lang="ru-RU" dirty="0">
                <a:solidFill>
                  <a:srgbClr val="FF0000"/>
                </a:solidFill>
              </a:rPr>
              <a:t> де </a:t>
            </a:r>
            <a:r>
              <a:rPr lang="ru-RU" dirty="0" err="1">
                <a:solidFill>
                  <a:srgbClr val="FF0000"/>
                </a:solidFill>
              </a:rPr>
              <a:t>кәсіптік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білімі</a:t>
            </a:r>
            <a:r>
              <a:rPr lang="ru-RU" dirty="0">
                <a:solidFill>
                  <a:srgbClr val="FF0000"/>
                </a:solidFill>
              </a:rPr>
              <a:t> бар </a:t>
            </a:r>
            <a:r>
              <a:rPr lang="ru-RU" dirty="0" err="1">
                <a:solidFill>
                  <a:srgbClr val="FF0000"/>
                </a:solidFill>
              </a:rPr>
              <a:t>немесе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педагогикалық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қайта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даярлау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туралы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құжаты</a:t>
            </a:r>
            <a:r>
              <a:rPr lang="ru-RU" dirty="0">
                <a:solidFill>
                  <a:srgbClr val="FF0000"/>
                </a:solidFill>
              </a:rPr>
              <a:t> бар </a:t>
            </a:r>
            <a:r>
              <a:rPr lang="ru-RU" dirty="0" err="1">
                <a:solidFill>
                  <a:srgbClr val="FF0000"/>
                </a:solidFill>
              </a:rPr>
              <a:t>өтілі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жоқ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тұлғалар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сондай-ақ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педагогикалық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қызметті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қайта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бастауға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тілек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білдірген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тұлғалар</a:t>
            </a:r>
            <a:r>
              <a:rPr lang="ru-RU" dirty="0">
                <a:solidFill>
                  <a:srgbClr val="FF0000"/>
                </a:solidFill>
              </a:rPr>
              <a:t> – 1 (</a:t>
            </a:r>
            <a:r>
              <a:rPr lang="ru-RU" dirty="0" err="1">
                <a:solidFill>
                  <a:srgbClr val="FF0000"/>
                </a:solidFill>
              </a:rPr>
              <a:t>бір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 err="1">
                <a:solidFill>
                  <a:srgbClr val="FF0000"/>
                </a:solidFill>
              </a:rPr>
              <a:t>рет</a:t>
            </a:r>
            <a:r>
              <a:rPr lang="ru-RU" dirty="0">
                <a:solidFill>
                  <a:srgbClr val="FF0000"/>
                </a:solidFill>
              </a:rPr>
              <a:t> - </a:t>
            </a:r>
            <a:r>
              <a:rPr lang="ru-RU" dirty="0" err="1">
                <a:solidFill>
                  <a:srgbClr val="FF0000"/>
                </a:solidFill>
              </a:rPr>
              <a:t>тегін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кейінгілері</a:t>
            </a:r>
            <a:r>
              <a:rPr lang="ru-RU" dirty="0">
                <a:solidFill>
                  <a:srgbClr val="FF0000"/>
                </a:solidFill>
              </a:rPr>
              <a:t> – </a:t>
            </a:r>
            <a:r>
              <a:rPr lang="ru-RU" dirty="0" err="1">
                <a:solidFill>
                  <a:srgbClr val="FF0000"/>
                </a:solidFill>
              </a:rPr>
              <a:t>білім</a:t>
            </a:r>
            <a:r>
              <a:rPr lang="ru-RU" dirty="0">
                <a:solidFill>
                  <a:srgbClr val="FF0000"/>
                </a:solidFill>
              </a:rPr>
              <a:t> беру </a:t>
            </a:r>
            <a:r>
              <a:rPr lang="ru-RU" dirty="0" err="1">
                <a:solidFill>
                  <a:srgbClr val="FF0000"/>
                </a:solidFill>
              </a:rPr>
              <a:t>саласындағы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уәкілетті</a:t>
            </a:r>
            <a:r>
              <a:rPr lang="ru-RU" dirty="0">
                <a:solidFill>
                  <a:srgbClr val="FF0000"/>
                </a:solidFill>
              </a:rPr>
              <a:t> орган </a:t>
            </a:r>
            <a:r>
              <a:rPr lang="ru-RU" dirty="0" err="1">
                <a:solidFill>
                  <a:srgbClr val="FF0000"/>
                </a:solidFill>
              </a:rPr>
              <a:t>бекіткен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сомаға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сәйкес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ақылы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негізде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өтеді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fontAlgn="base"/>
            <a:r>
              <a:rPr lang="ru-RU" dirty="0"/>
              <a:t>     </a:t>
            </a:r>
            <a:r>
              <a:rPr lang="ru-RU" b="1" dirty="0"/>
              <a:t> </a:t>
            </a:r>
            <a:r>
              <a:rPr lang="ru-RU" b="1" dirty="0" err="1"/>
              <a:t>Сынамалық</a:t>
            </a:r>
            <a:r>
              <a:rPr lang="ru-RU" b="1" dirty="0"/>
              <a:t> </a:t>
            </a:r>
            <a:r>
              <a:rPr lang="ru-RU" b="1" dirty="0" err="1"/>
              <a:t>тестілеу</a:t>
            </a:r>
            <a:r>
              <a:rPr lang="ru-RU" b="1" dirty="0"/>
              <a:t> (</a:t>
            </a:r>
            <a:r>
              <a:rPr lang="ru-RU" b="1" dirty="0" err="1"/>
              <a:t>педагогтің</a:t>
            </a:r>
            <a:r>
              <a:rPr lang="ru-RU" b="1" dirty="0"/>
              <a:t> </a:t>
            </a:r>
            <a:r>
              <a:rPr lang="ru-RU" b="1" dirty="0" err="1"/>
              <a:t>қалауы</a:t>
            </a:r>
            <a:r>
              <a:rPr lang="ru-RU" b="1" dirty="0"/>
              <a:t> </a:t>
            </a:r>
            <a:r>
              <a:rPr lang="ru-RU" b="1" dirty="0" err="1"/>
              <a:t>бойынша</a:t>
            </a:r>
            <a:r>
              <a:rPr lang="ru-RU" b="1" dirty="0"/>
              <a:t>) </a:t>
            </a:r>
            <a:r>
              <a:rPr lang="ru-RU" b="1" dirty="0" err="1"/>
              <a:t>ақылы</a:t>
            </a:r>
            <a:r>
              <a:rPr lang="ru-RU" b="1" dirty="0"/>
              <a:t> </a:t>
            </a:r>
            <a:r>
              <a:rPr lang="ru-RU" b="1" dirty="0" err="1"/>
              <a:t>негізде</a:t>
            </a:r>
            <a:r>
              <a:rPr lang="ru-RU" b="1" dirty="0"/>
              <a:t> </a:t>
            </a:r>
            <a:r>
              <a:rPr lang="ru-RU" b="1" dirty="0" err="1"/>
              <a:t>жыл</a:t>
            </a:r>
            <a:r>
              <a:rPr lang="ru-RU" b="1" dirty="0"/>
              <a:t> </a:t>
            </a:r>
            <a:r>
              <a:rPr lang="ru-RU" b="1" dirty="0" err="1"/>
              <a:t>бойы</a:t>
            </a:r>
            <a:r>
              <a:rPr lang="ru-RU" b="1" dirty="0"/>
              <a:t> </a:t>
            </a:r>
            <a:r>
              <a:rPr lang="ru-RU" b="1" dirty="0" err="1"/>
              <a:t>өтеді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262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58</a:t>
            </a:r>
            <a:r>
              <a:rPr lang="ru-RU" dirty="0"/>
              <a:t>. Комиссия </a:t>
            </a:r>
            <a:r>
              <a:rPr lang="ru-RU" dirty="0" err="1"/>
              <a:t>қаңтар </a:t>
            </a:r>
            <a:r>
              <a:rPr lang="ru-RU" dirty="0"/>
              <a:t>мен </a:t>
            </a:r>
            <a:r>
              <a:rPr lang="ru-RU" dirty="0" err="1"/>
              <a:t>тамыз</a:t>
            </a:r>
            <a:r>
              <a:rPr lang="ru-RU" dirty="0"/>
              <a:t> </a:t>
            </a:r>
            <a:r>
              <a:rPr lang="ru-RU" dirty="0" err="1"/>
              <a:t>аралығында педагогтердің құжаттарын </a:t>
            </a:r>
            <a:r>
              <a:rPr lang="ru-RU" dirty="0"/>
              <a:t>(</a:t>
            </a:r>
            <a:r>
              <a:rPr lang="ru-RU" dirty="0" err="1"/>
              <a:t>портфолиосын</a:t>
            </a:r>
            <a:r>
              <a:rPr lang="ru-RU" dirty="0"/>
              <a:t>) </a:t>
            </a:r>
            <a:r>
              <a:rPr lang="ru-RU" dirty="0" err="1"/>
              <a:t>қарайды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smtClean="0"/>
              <a:t>59</a:t>
            </a:r>
            <a:r>
              <a:rPr lang="ru-RU" dirty="0"/>
              <a:t>. </a:t>
            </a:r>
            <a:r>
              <a:rPr lang="ru-RU" dirty="0" err="1"/>
              <a:t>Материалдарға (портфолиоға</a:t>
            </a:r>
            <a:r>
              <a:rPr lang="ru-RU" dirty="0"/>
              <a:t>) </a:t>
            </a:r>
            <a:r>
              <a:rPr lang="ru-RU" dirty="0" err="1"/>
              <a:t>педагогтің эссесі</a:t>
            </a:r>
            <a:r>
              <a:rPr lang="ru-RU" dirty="0"/>
              <a:t> (250-300 </a:t>
            </a:r>
            <a:r>
              <a:rPr lang="ru-RU" dirty="0" err="1"/>
              <a:t>сөз</a:t>
            </a:r>
            <a:r>
              <a:rPr lang="ru-RU" dirty="0"/>
              <a:t>) </a:t>
            </a:r>
            <a:r>
              <a:rPr lang="ru-RU" dirty="0" err="1"/>
              <a:t>енгізіледі</a:t>
            </a:r>
            <a:r>
              <a:rPr lang="ru-RU" dirty="0"/>
              <a:t>. Эссе </a:t>
            </a:r>
            <a:r>
              <a:rPr lang="ru-RU" dirty="0" err="1"/>
              <a:t>тақырыптарын жыл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саласындағы уәкілетті </a:t>
            </a:r>
            <a:r>
              <a:rPr lang="ru-RU" dirty="0"/>
              <a:t>орган </a:t>
            </a:r>
            <a:r>
              <a:rPr lang="ru-RU" dirty="0" err="1"/>
              <a:t>айқындайды</a:t>
            </a:r>
            <a:r>
              <a:rPr lang="ru-RU" dirty="0"/>
              <a:t>.</a:t>
            </a:r>
          </a:p>
          <a:p>
            <a:r>
              <a:rPr lang="ru-RU" dirty="0"/>
              <a:t>      </a:t>
            </a:r>
            <a:r>
              <a:rPr lang="ru-RU" dirty="0" err="1"/>
              <a:t>Материалдарды</a:t>
            </a:r>
            <a:r>
              <a:rPr lang="ru-RU" dirty="0"/>
              <a:t> (</a:t>
            </a:r>
            <a:r>
              <a:rPr lang="ru-RU" dirty="0" err="1"/>
              <a:t>портфолионы</a:t>
            </a:r>
            <a:r>
              <a:rPr lang="ru-RU" dirty="0"/>
              <a:t>) </a:t>
            </a:r>
            <a:r>
              <a:rPr lang="ru-RU" dirty="0" err="1"/>
              <a:t>қалыптастыру кезінде</a:t>
            </a:r>
            <a:r>
              <a:rPr lang="ru-RU" dirty="0"/>
              <a:t> </a:t>
            </a:r>
            <a:r>
              <a:rPr lang="ru-RU" dirty="0" err="1"/>
              <a:t>академиялық адалдық қағидаты сақталады.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9"/>
            <a:ext cx="8715436" cy="42148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63. </a:t>
            </a:r>
            <a:r>
              <a:rPr lang="ru-RU" sz="4000" dirty="0" err="1" smtClean="0"/>
              <a:t>Қызметтің тиісті</a:t>
            </a:r>
            <a:r>
              <a:rPr lang="ru-RU" sz="4000" dirty="0" smtClean="0"/>
              <a:t> </a:t>
            </a:r>
            <a:r>
              <a:rPr lang="ru-RU" sz="4000" dirty="0" err="1" smtClean="0"/>
              <a:t>нәтижелері болған кезде</a:t>
            </a:r>
            <a:r>
              <a:rPr lang="ru-RU" sz="4000" dirty="0" smtClean="0"/>
              <a:t> </a:t>
            </a:r>
            <a:r>
              <a:rPr lang="ru-RU" sz="4000" dirty="0" err="1" smtClean="0"/>
              <a:t>кезекті</a:t>
            </a:r>
            <a:r>
              <a:rPr lang="ru-RU" sz="4000" dirty="0" smtClean="0"/>
              <a:t> </a:t>
            </a:r>
            <a:r>
              <a:rPr lang="ru-RU" sz="4000" dirty="0" err="1" smtClean="0"/>
              <a:t>аттестаттаудан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кейін</a:t>
            </a:r>
            <a:r>
              <a:rPr lang="ru-RU" sz="4000" dirty="0" smtClean="0"/>
              <a:t> </a:t>
            </a:r>
            <a:r>
              <a:rPr lang="ru-RU" sz="4000" dirty="0" err="1" smtClean="0"/>
              <a:t>кемінде</a:t>
            </a:r>
            <a:r>
              <a:rPr lang="ru-RU" sz="4000" dirty="0" smtClean="0"/>
              <a:t> 2 (</a:t>
            </a:r>
            <a:r>
              <a:rPr lang="ru-RU" sz="4000" dirty="0" err="1" smtClean="0"/>
              <a:t>екі</a:t>
            </a:r>
            <a:r>
              <a:rPr lang="ru-RU" sz="4000" dirty="0" smtClean="0"/>
              <a:t>) </a:t>
            </a:r>
            <a:r>
              <a:rPr lang="ru-RU" sz="4000" dirty="0" err="1" smtClean="0"/>
              <a:t>жыл</a:t>
            </a:r>
            <a:r>
              <a:rPr lang="ru-RU" sz="4000" dirty="0" smtClean="0"/>
              <a:t> </a:t>
            </a:r>
            <a:r>
              <a:rPr lang="ru-RU" sz="4000" dirty="0" err="1" smtClean="0"/>
              <a:t>өткен соң біліктілік</a:t>
            </a:r>
            <a:r>
              <a:rPr lang="ru-RU" sz="4000" dirty="0" smtClean="0"/>
              <a:t> </a:t>
            </a:r>
            <a:r>
              <a:rPr lang="ru-RU" sz="4000" dirty="0" err="1" smtClean="0"/>
              <a:t>санатын</a:t>
            </a:r>
            <a:r>
              <a:rPr lang="ru-RU" sz="4000" dirty="0" smtClean="0"/>
              <a:t> </a:t>
            </a:r>
            <a:r>
              <a:rPr lang="ru-RU" sz="4000" dirty="0" err="1" smtClean="0"/>
              <a:t>мерзімінен</a:t>
            </a:r>
            <a:r>
              <a:rPr lang="ru-RU" sz="4000" dirty="0" smtClean="0"/>
              <a:t> </a:t>
            </a:r>
            <a:r>
              <a:rPr lang="ru-RU" sz="4000" dirty="0" err="1" smtClean="0"/>
              <a:t>бұрын беруге</a:t>
            </a:r>
            <a:r>
              <a:rPr lang="ru-RU" sz="4000" dirty="0" smtClean="0"/>
              <a:t> </a:t>
            </a:r>
            <a:r>
              <a:rPr lang="ru-RU" sz="4000" dirty="0" err="1" smtClean="0"/>
              <a:t>жол</a:t>
            </a:r>
            <a:r>
              <a:rPr lang="ru-RU" sz="4000" dirty="0" smtClean="0"/>
              <a:t> </a:t>
            </a:r>
            <a:r>
              <a:rPr lang="ru-RU" sz="4000" dirty="0" err="1" smtClean="0"/>
              <a:t>беріледі</a:t>
            </a:r>
            <a:r>
              <a:rPr lang="ru-RU" sz="4000" dirty="0" smtClean="0"/>
              <a:t>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/>
              <a:t>1) </a:t>
            </a:r>
            <a:r>
              <a:rPr lang="ru-RU" sz="1800" b="1" dirty="0"/>
              <a:t>"</a:t>
            </a:r>
            <a:r>
              <a:rPr lang="ru-RU" sz="1800" b="1" dirty="0" err="1"/>
              <a:t>педагог-сарапшы</a:t>
            </a:r>
            <a:r>
              <a:rPr lang="ru-RU" sz="1800" b="1" dirty="0"/>
              <a:t>" </a:t>
            </a:r>
            <a:r>
              <a:rPr lang="ru-RU" sz="1800" dirty="0"/>
              <a:t>- педагог </a:t>
            </a:r>
            <a:r>
              <a:rPr lang="ru-RU" sz="1800" dirty="0" err="1"/>
              <a:t>кемінде</a:t>
            </a:r>
            <a:r>
              <a:rPr lang="ru-RU" sz="1800" dirty="0"/>
              <a:t> </a:t>
            </a:r>
            <a:r>
              <a:rPr lang="ru-RU" sz="1800" b="1" dirty="0" err="1"/>
              <a:t>төрт талапқа сәйкес </a:t>
            </a:r>
            <a:r>
              <a:rPr lang="ru-RU" sz="1800" dirty="0" err="1"/>
              <a:t>болуы</a:t>
            </a:r>
            <a:r>
              <a:rPr lang="ru-RU" sz="1800" dirty="0"/>
              <a:t> </a:t>
            </a:r>
            <a:r>
              <a:rPr lang="ru-RU" sz="1800" dirty="0" err="1"/>
              <a:t>тиіс</a:t>
            </a:r>
            <a:r>
              <a:rPr lang="ru-RU" sz="1800" dirty="0"/>
              <a:t>: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Тізбеге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облыстық деңгейдегі білім</a:t>
            </a:r>
            <a:r>
              <a:rPr lang="ru-RU" sz="1800" dirty="0"/>
              <a:t> </a:t>
            </a:r>
            <a:r>
              <a:rPr lang="ru-RU" sz="1800" dirty="0" err="1"/>
              <a:t>беруді</a:t>
            </a:r>
            <a:r>
              <a:rPr lang="ru-RU" sz="1800" dirty="0"/>
              <a:t> </a:t>
            </a:r>
            <a:r>
              <a:rPr lang="ru-RU" sz="1800" dirty="0" err="1"/>
              <a:t>басқару </a:t>
            </a:r>
            <a:r>
              <a:rPr lang="ru-RU" sz="1800" dirty="0"/>
              <a:t>органы </a:t>
            </a:r>
            <a:r>
              <a:rPr lang="ru-RU" sz="1800" dirty="0" err="1"/>
              <a:t>бекіткен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білім</a:t>
            </a:r>
            <a:r>
              <a:rPr lang="ru-RU" sz="1800" dirty="0"/>
              <a:t> беру </a:t>
            </a:r>
            <a:r>
              <a:rPr lang="ru-RU" sz="1800" dirty="0" err="1"/>
              <a:t>саласындағы уәкілетті органмен</a:t>
            </a:r>
            <a:r>
              <a:rPr lang="ru-RU" sz="1800" dirty="0"/>
              <a:t> </a:t>
            </a:r>
            <a:r>
              <a:rPr lang="ru-RU" sz="1800" dirty="0" err="1"/>
              <a:t>келісілген</a:t>
            </a:r>
            <a:r>
              <a:rPr lang="ru-RU" sz="1800" dirty="0"/>
              <a:t> </a:t>
            </a:r>
            <a:r>
              <a:rPr lang="ru-RU" sz="1800" dirty="0" err="1"/>
              <a:t>тиісті</a:t>
            </a:r>
            <a:r>
              <a:rPr lang="ru-RU" sz="1800" dirty="0"/>
              <a:t> </a:t>
            </a:r>
            <a:r>
              <a:rPr lang="ru-RU" sz="1800" dirty="0" err="1"/>
              <a:t>саланың уәкілетті </a:t>
            </a:r>
            <a:r>
              <a:rPr lang="ru-RU" sz="1800" dirty="0"/>
              <a:t>органы </a:t>
            </a:r>
            <a:r>
              <a:rPr lang="ru-RU" sz="1800" dirty="0" err="1"/>
              <a:t>бекіткен</a:t>
            </a:r>
            <a:r>
              <a:rPr lang="ru-RU" sz="1800" dirty="0"/>
              <a:t> </a:t>
            </a:r>
            <a:r>
              <a:rPr lang="ru-RU" sz="1800" dirty="0" err="1"/>
              <a:t>тізбеге</a:t>
            </a:r>
            <a:r>
              <a:rPr lang="ru-RU" sz="1800" dirty="0"/>
              <a:t> </a:t>
            </a:r>
            <a:r>
              <a:rPr lang="ru-RU" sz="1800" dirty="0" err="1"/>
              <a:t>сәйкес облыстық</a:t>
            </a:r>
            <a:r>
              <a:rPr lang="ru-RU" sz="1800" dirty="0"/>
              <a:t>, </a:t>
            </a:r>
            <a:r>
              <a:rPr lang="ru-RU" sz="1800" dirty="0" err="1"/>
              <a:t>республикалық деңгейлердегі кәсіптік шеберлік</a:t>
            </a:r>
            <a:r>
              <a:rPr lang="ru-RU" sz="1800" dirty="0"/>
              <a:t> </a:t>
            </a:r>
            <a:r>
              <a:rPr lang="ru-RU" sz="1800" dirty="0" err="1"/>
              <a:t>конкурстарының жүлдегері немесе</a:t>
            </a:r>
            <a:r>
              <a:rPr lang="ru-RU" sz="1800" dirty="0"/>
              <a:t> </a:t>
            </a:r>
            <a:r>
              <a:rPr lang="ru-RU" sz="1800" dirty="0" err="1"/>
              <a:t>жеңімпазы 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;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Тізбеге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облыстық деңгейдегі білім</a:t>
            </a:r>
            <a:r>
              <a:rPr lang="ru-RU" sz="1800" dirty="0"/>
              <a:t> </a:t>
            </a:r>
            <a:r>
              <a:rPr lang="ru-RU" sz="1800" dirty="0" err="1"/>
              <a:t>беруді</a:t>
            </a:r>
            <a:r>
              <a:rPr lang="ru-RU" sz="1800" dirty="0"/>
              <a:t> </a:t>
            </a:r>
            <a:r>
              <a:rPr lang="ru-RU" sz="1800" dirty="0" err="1"/>
              <a:t>басқару </a:t>
            </a:r>
            <a:r>
              <a:rPr lang="ru-RU" sz="1800" dirty="0"/>
              <a:t>органы </a:t>
            </a:r>
            <a:r>
              <a:rPr lang="ru-RU" sz="1800" dirty="0" err="1"/>
              <a:t>бекіткен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білім</a:t>
            </a:r>
            <a:r>
              <a:rPr lang="ru-RU" sz="1800" dirty="0"/>
              <a:t> беру </a:t>
            </a:r>
            <a:r>
              <a:rPr lang="ru-RU" sz="1800" dirty="0" err="1"/>
              <a:t>саласындағы уәкілетті органмен</a:t>
            </a:r>
            <a:r>
              <a:rPr lang="ru-RU" sz="1800" dirty="0"/>
              <a:t> </a:t>
            </a:r>
            <a:r>
              <a:rPr lang="ru-RU" sz="1800" dirty="0" err="1"/>
              <a:t>келісілген</a:t>
            </a:r>
            <a:r>
              <a:rPr lang="ru-RU" sz="1800" dirty="0"/>
              <a:t> </a:t>
            </a:r>
            <a:r>
              <a:rPr lang="ru-RU" sz="1800" dirty="0" err="1"/>
              <a:t>тиісті</a:t>
            </a:r>
            <a:r>
              <a:rPr lang="ru-RU" sz="1800" dirty="0"/>
              <a:t> </a:t>
            </a:r>
            <a:r>
              <a:rPr lang="ru-RU" sz="1800" dirty="0" err="1"/>
              <a:t>саланың уәкілетті </a:t>
            </a:r>
            <a:r>
              <a:rPr lang="ru-RU" sz="1800" dirty="0"/>
              <a:t>органы </a:t>
            </a:r>
            <a:r>
              <a:rPr lang="ru-RU" sz="1800" dirty="0" err="1"/>
              <a:t>бекіткен</a:t>
            </a:r>
            <a:r>
              <a:rPr lang="ru-RU" sz="1800" dirty="0"/>
              <a:t> </a:t>
            </a:r>
            <a:r>
              <a:rPr lang="ru-RU" sz="1800" dirty="0" err="1"/>
              <a:t>тізбеге</a:t>
            </a:r>
            <a:r>
              <a:rPr lang="ru-RU" sz="1800" dirty="0"/>
              <a:t> </a:t>
            </a:r>
            <a:r>
              <a:rPr lang="ru-RU" sz="1800" dirty="0" err="1"/>
              <a:t>сәйкес облыстық</a:t>
            </a:r>
            <a:r>
              <a:rPr lang="ru-RU" sz="1800" dirty="0"/>
              <a:t>, </a:t>
            </a:r>
            <a:r>
              <a:rPr lang="ru-RU" sz="1800" dirty="0" err="1"/>
              <a:t>республикалық деңгейдегі олимпиадалардың</a:t>
            </a:r>
            <a:r>
              <a:rPr lang="ru-RU" sz="1800" dirty="0"/>
              <a:t>, </a:t>
            </a:r>
            <a:r>
              <a:rPr lang="ru-RU" sz="1800" dirty="0" err="1"/>
              <a:t>конкурстардың</a:t>
            </a:r>
            <a:r>
              <a:rPr lang="ru-RU" sz="1800" dirty="0"/>
              <a:t>, </a:t>
            </a:r>
            <a:r>
              <a:rPr lang="ru-RU" sz="1800" dirty="0" err="1"/>
              <a:t>жарыстардың</a:t>
            </a:r>
            <a:r>
              <a:rPr lang="ru-RU" sz="1800" dirty="0"/>
              <a:t>, </a:t>
            </a:r>
            <a:r>
              <a:rPr lang="ru-RU" sz="1800" dirty="0" err="1"/>
              <a:t>чемпионаттардың жеңімпазын немесе</a:t>
            </a:r>
            <a:r>
              <a:rPr lang="ru-RU" sz="1800" dirty="0"/>
              <a:t> </a:t>
            </a:r>
            <a:r>
              <a:rPr lang="ru-RU" sz="1800" dirty="0" err="1"/>
              <a:t>жүлдегерін дайындаған педагогтер</a:t>
            </a:r>
            <a:r>
              <a:rPr lang="ru-RU" sz="1800" dirty="0"/>
              <a:t>;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аудандық/қалалық деңгейдегі "Үздік </a:t>
            </a:r>
            <a:r>
              <a:rPr lang="ru-RU" sz="1800" dirty="0"/>
              <a:t>педагог" </a:t>
            </a:r>
            <a:r>
              <a:rPr lang="ru-RU" sz="1800" dirty="0" err="1"/>
              <a:t>атағына ие</a:t>
            </a:r>
            <a:r>
              <a:rPr lang="ru-RU" sz="1800" dirty="0"/>
              <a:t> </a:t>
            </a:r>
            <a:r>
              <a:rPr lang="ru-RU" sz="1800" dirty="0" err="1"/>
              <a:t>болған</a:t>
            </a:r>
            <a:r>
              <a:rPr lang="ru-RU" sz="1800" dirty="0"/>
              <a:t>;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облыс</a:t>
            </a:r>
            <a:r>
              <a:rPr lang="ru-RU" sz="1800" dirty="0"/>
              <a:t>, </a:t>
            </a:r>
            <a:r>
              <a:rPr lang="ru-RU" sz="1800" dirty="0" err="1"/>
              <a:t>республикалық маңызы </a:t>
            </a:r>
            <a:r>
              <a:rPr lang="ru-RU" sz="1800" dirty="0"/>
              <a:t>бар </a:t>
            </a:r>
            <a:r>
              <a:rPr lang="ru-RU" sz="1800" dirty="0" err="1"/>
              <a:t>қалалар</a:t>
            </a:r>
            <a:r>
              <a:rPr lang="ru-RU" sz="1800" dirty="0"/>
              <a:t>, республика </a:t>
            </a:r>
            <a:r>
              <a:rPr lang="ru-RU" sz="1800" dirty="0" err="1"/>
              <a:t>деңгейінде тәжірибені жинақтайды </a:t>
            </a:r>
            <a:r>
              <a:rPr lang="ru-RU" sz="1800" dirty="0"/>
              <a:t>(</a:t>
            </a:r>
            <a:r>
              <a:rPr lang="ru-RU" sz="1800" dirty="0" err="1"/>
              <a:t>ведомстволық бағынысты ұйымдар </a:t>
            </a:r>
            <a:r>
              <a:rPr lang="ru-RU" sz="1800" dirty="0"/>
              <a:t>мен </a:t>
            </a:r>
            <a:r>
              <a:rPr lang="ru-RU" sz="1800" dirty="0" err="1"/>
              <a:t>салалық мемлекеттік</a:t>
            </a:r>
            <a:r>
              <a:rPr lang="ru-RU" sz="1800" dirty="0"/>
              <a:t> </a:t>
            </a:r>
            <a:r>
              <a:rPr lang="ru-RU" sz="1800" dirty="0" err="1"/>
              <a:t>органдардың білім</a:t>
            </a:r>
            <a:r>
              <a:rPr lang="ru-RU" sz="1800" dirty="0"/>
              <a:t> беру </a:t>
            </a:r>
            <a:r>
              <a:rPr lang="ru-RU" sz="1800" dirty="0" err="1"/>
              <a:t>ұйымдары үшін</a:t>
            </a:r>
            <a:r>
              <a:rPr lang="ru-RU" sz="1800" dirty="0"/>
              <a:t>);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аудан/қала білім</a:t>
            </a:r>
            <a:r>
              <a:rPr lang="ru-RU" sz="1800" dirty="0"/>
              <a:t> </a:t>
            </a:r>
            <a:r>
              <a:rPr lang="ru-RU" sz="1800" dirty="0" err="1"/>
              <a:t>бөлімінің оқу-әдістемелік кеңесі ұсынған оқу-әдістемелік кешеннің немесе</a:t>
            </a:r>
            <a:r>
              <a:rPr lang="ru-RU" sz="1800" dirty="0"/>
              <a:t> </a:t>
            </a:r>
            <a:r>
              <a:rPr lang="ru-RU" sz="1800" dirty="0" err="1"/>
              <a:t>бағдарламаның немесе</a:t>
            </a:r>
            <a:r>
              <a:rPr lang="ru-RU" sz="1800" dirty="0"/>
              <a:t> </a:t>
            </a:r>
            <a:r>
              <a:rPr lang="ru-RU" sz="1800" dirty="0" err="1"/>
              <a:t>әдістемелік материалдардың </a:t>
            </a:r>
            <a:r>
              <a:rPr lang="ru-RU" sz="1800" dirty="0"/>
              <a:t>авторы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;</a:t>
            </a:r>
          </a:p>
          <a:p>
            <a:r>
              <a:rPr lang="ru-RU" sz="1800" dirty="0"/>
              <a:t>      С1 (</a:t>
            </a:r>
            <a:r>
              <a:rPr lang="en-US" sz="1800" dirty="0"/>
              <a:t>CEFR) </a:t>
            </a:r>
            <a:r>
              <a:rPr lang="ru-RU" sz="1800" dirty="0" err="1"/>
              <a:t>деңгейінде ағылшын тілін</a:t>
            </a:r>
            <a:r>
              <a:rPr lang="ru-RU" sz="1800" dirty="0"/>
              <a:t> </a:t>
            </a:r>
            <a:r>
              <a:rPr lang="ru-RU" sz="1800" dirty="0" err="1"/>
              <a:t>меңгерген және пәндерді ағылшын тілінде</a:t>
            </a:r>
            <a:r>
              <a:rPr lang="ru-RU" sz="1800" dirty="0"/>
              <a:t> </a:t>
            </a:r>
            <a:r>
              <a:rPr lang="ru-RU" sz="1800" dirty="0" err="1"/>
              <a:t>оқытады;</a:t>
            </a:r>
            <a:endParaRPr lang="ru-RU" sz="1800" dirty="0"/>
          </a:p>
          <a:p>
            <a:r>
              <a:rPr lang="ru-RU" sz="1800" dirty="0"/>
              <a:t>      </a:t>
            </a:r>
            <a:r>
              <a:rPr lang="ru-RU" sz="1800" dirty="0" err="1"/>
              <a:t>бейіндік</a:t>
            </a:r>
            <a:r>
              <a:rPr lang="ru-RU" sz="1800" dirty="0"/>
              <a:t> </a:t>
            </a:r>
            <a:r>
              <a:rPr lang="ru-RU" sz="1800" dirty="0" err="1"/>
              <a:t>пән бойынша</a:t>
            </a:r>
            <a:r>
              <a:rPr lang="ru-RU" sz="1800" dirty="0"/>
              <a:t> </a:t>
            </a:r>
            <a:r>
              <a:rPr lang="ru-RU" sz="1800" dirty="0" err="1"/>
              <a:t>халықаралық дәрежедегі </a:t>
            </a:r>
            <a:r>
              <a:rPr lang="ru-RU" sz="1800" dirty="0"/>
              <a:t>кандидат </a:t>
            </a:r>
            <a:r>
              <a:rPr lang="ru-RU" sz="1800" dirty="0" err="1"/>
              <a:t>немесе</a:t>
            </a:r>
            <a:r>
              <a:rPr lang="ru-RU" sz="1800" dirty="0"/>
              <a:t> спорт </a:t>
            </a:r>
            <a:r>
              <a:rPr lang="ru-RU" sz="1800" dirty="0" err="1"/>
              <a:t>шебері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;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бейіні</a:t>
            </a:r>
            <a:r>
              <a:rPr lang="ru-RU" sz="1800" dirty="0"/>
              <a:t> </a:t>
            </a:r>
            <a:r>
              <a:rPr lang="ru-RU" sz="1800" dirty="0" err="1"/>
              <a:t>бойынша</a:t>
            </a:r>
            <a:r>
              <a:rPr lang="ru-RU" sz="1800" dirty="0"/>
              <a:t> </a:t>
            </a:r>
            <a:r>
              <a:rPr lang="ru-RU" sz="1800" dirty="0" err="1"/>
              <a:t>жоғары біліктілік</a:t>
            </a:r>
            <a:r>
              <a:rPr lang="ru-RU" sz="1800" dirty="0"/>
              <a:t> разряды бар </a:t>
            </a:r>
            <a:r>
              <a:rPr lang="ru-RU" sz="1800" dirty="0" err="1"/>
              <a:t>өндірістік оқыту шеберлері</a:t>
            </a:r>
            <a:r>
              <a:rPr lang="ru-RU" sz="1800" dirty="0"/>
              <a:t>;</a:t>
            </a:r>
          </a:p>
          <a:p>
            <a:r>
              <a:rPr lang="ru-RU" sz="1800" dirty="0"/>
              <a:t>      </a:t>
            </a:r>
            <a:r>
              <a:rPr lang="ru-RU" sz="1800" dirty="0" err="1"/>
              <a:t>инновациялық алаңның немесе</a:t>
            </a:r>
            <a:r>
              <a:rPr lang="ru-RU" sz="1800" dirty="0"/>
              <a:t> </a:t>
            </a:r>
            <a:r>
              <a:rPr lang="ru-RU" sz="1800" dirty="0" err="1"/>
              <a:t>жобаның басшысы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 </a:t>
            </a:r>
            <a:r>
              <a:rPr lang="ru-RU" sz="1800" dirty="0" err="1"/>
              <a:t>(әдіскерлер үшін</a:t>
            </a:r>
            <a:r>
              <a:rPr lang="ru-RU" sz="1800" dirty="0"/>
              <a:t>).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42942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sz="3600" dirty="0"/>
              <a:t>2) </a:t>
            </a:r>
            <a:r>
              <a:rPr lang="ru-RU" sz="3600" b="1" dirty="0"/>
              <a:t>"</a:t>
            </a:r>
            <a:r>
              <a:rPr lang="ru-RU" sz="3600" b="1" dirty="0" err="1"/>
              <a:t>педагог-зерттеуші</a:t>
            </a:r>
            <a:r>
              <a:rPr lang="ru-RU" sz="3600" b="1" dirty="0"/>
              <a:t>" </a:t>
            </a:r>
            <a:r>
              <a:rPr lang="ru-RU" sz="3600" dirty="0"/>
              <a:t>- педагог </a:t>
            </a:r>
            <a:r>
              <a:rPr lang="ru-RU" sz="3600" dirty="0" err="1"/>
              <a:t>кемінде</a:t>
            </a:r>
            <a:r>
              <a:rPr lang="ru-RU" sz="3600" dirty="0"/>
              <a:t> бес </a:t>
            </a:r>
            <a:r>
              <a:rPr lang="ru-RU" sz="3600" dirty="0" err="1"/>
              <a:t>талапқа сәйкес болуы</a:t>
            </a:r>
            <a:r>
              <a:rPr lang="ru-RU" sz="3600" dirty="0"/>
              <a:t> </a:t>
            </a:r>
            <a:r>
              <a:rPr lang="ru-RU" sz="3600" dirty="0" err="1"/>
              <a:t>тиіс</a:t>
            </a:r>
            <a:r>
              <a:rPr lang="ru-RU" sz="3600" dirty="0"/>
              <a:t>: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немесе</a:t>
            </a:r>
            <a:r>
              <a:rPr lang="ru-RU" sz="3600" dirty="0"/>
              <a:t>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органмен</a:t>
            </a:r>
            <a:r>
              <a:rPr lang="ru-RU" sz="3600" dirty="0"/>
              <a:t> </a:t>
            </a:r>
            <a:r>
              <a:rPr lang="ru-RU" sz="3600" dirty="0" err="1"/>
              <a:t>келісілген</a:t>
            </a:r>
            <a:r>
              <a:rPr lang="ru-RU" sz="3600" dirty="0"/>
              <a:t> </a:t>
            </a:r>
            <a:r>
              <a:rPr lang="ru-RU" sz="3600" dirty="0" err="1"/>
              <a:t>тиісті</a:t>
            </a:r>
            <a:r>
              <a:rPr lang="ru-RU" sz="3600" dirty="0"/>
              <a:t> </a:t>
            </a:r>
            <a:r>
              <a:rPr lang="ru-RU" sz="3600" dirty="0" err="1"/>
              <a:t>саланың уәкілетті </a:t>
            </a:r>
            <a:r>
              <a:rPr lang="ru-RU" sz="3600" dirty="0"/>
              <a:t>органы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сәйкес облыстық</a:t>
            </a:r>
            <a:r>
              <a:rPr lang="ru-RU" sz="3600" dirty="0"/>
              <a:t>, </a:t>
            </a:r>
            <a:r>
              <a:rPr lang="ru-RU" sz="3600" dirty="0" err="1"/>
              <a:t>республикалық</a:t>
            </a:r>
            <a:r>
              <a:rPr lang="ru-RU" sz="3600" dirty="0"/>
              <a:t>, </a:t>
            </a:r>
            <a:r>
              <a:rPr lang="ru-RU" sz="3600" dirty="0" err="1"/>
              <a:t>халықаралық деңгейде кәсіби шеберлік</a:t>
            </a:r>
            <a:r>
              <a:rPr lang="ru-RU" sz="3600" dirty="0"/>
              <a:t> </a:t>
            </a:r>
            <a:r>
              <a:rPr lang="ru-RU" sz="3600" dirty="0" err="1"/>
              <a:t>конкурстарының жүлдегері немесе</a:t>
            </a:r>
            <a:r>
              <a:rPr lang="ru-RU" sz="3600" dirty="0"/>
              <a:t> </a:t>
            </a:r>
            <a:r>
              <a:rPr lang="ru-RU" sz="3600" dirty="0" err="1"/>
              <a:t>жеңімпазы болып</a:t>
            </a:r>
            <a:r>
              <a:rPr lang="ru-RU" sz="3600" dirty="0"/>
              <a:t> </a:t>
            </a:r>
            <a:r>
              <a:rPr lang="ru-RU" sz="3600" dirty="0" err="1"/>
              <a:t>табылады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немесе</a:t>
            </a:r>
            <a:r>
              <a:rPr lang="ru-RU" sz="3600" dirty="0"/>
              <a:t>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органмен</a:t>
            </a:r>
            <a:r>
              <a:rPr lang="ru-RU" sz="3600" dirty="0"/>
              <a:t> </a:t>
            </a:r>
            <a:r>
              <a:rPr lang="ru-RU" sz="3600" dirty="0" err="1"/>
              <a:t>келісілген</a:t>
            </a:r>
            <a:r>
              <a:rPr lang="ru-RU" sz="3600" dirty="0"/>
              <a:t> </a:t>
            </a:r>
            <a:r>
              <a:rPr lang="ru-RU" sz="3600" dirty="0" err="1"/>
              <a:t>тиісті</a:t>
            </a:r>
            <a:r>
              <a:rPr lang="ru-RU" sz="3600" dirty="0"/>
              <a:t> </a:t>
            </a:r>
            <a:r>
              <a:rPr lang="ru-RU" sz="3600" dirty="0" err="1"/>
              <a:t>саланың уәкілетті </a:t>
            </a:r>
            <a:r>
              <a:rPr lang="ru-RU" sz="3600" dirty="0"/>
              <a:t>органы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сәйкес республикалық</a:t>
            </a:r>
            <a:r>
              <a:rPr lang="ru-RU" sz="3600" dirty="0"/>
              <a:t>, </a:t>
            </a:r>
            <a:r>
              <a:rPr lang="ru-RU" sz="3600" dirty="0" err="1"/>
              <a:t>халықаралық деңгейдегі олимпиадалардың</a:t>
            </a:r>
            <a:r>
              <a:rPr lang="ru-RU" sz="3600" dirty="0"/>
              <a:t>, </a:t>
            </a:r>
            <a:r>
              <a:rPr lang="ru-RU" sz="3600" dirty="0" err="1"/>
              <a:t>конкурстардың</a:t>
            </a:r>
            <a:r>
              <a:rPr lang="ru-RU" sz="3600" dirty="0"/>
              <a:t>, </a:t>
            </a:r>
            <a:r>
              <a:rPr lang="ru-RU" sz="3600" dirty="0" err="1"/>
              <a:t>жарыстардың</a:t>
            </a:r>
            <a:r>
              <a:rPr lang="ru-RU" sz="3600" dirty="0"/>
              <a:t>, </a:t>
            </a:r>
            <a:r>
              <a:rPr lang="ru-RU" sz="3600" dirty="0" err="1"/>
              <a:t>чемпионаттардың жеңімпазын немесе</a:t>
            </a:r>
            <a:r>
              <a:rPr lang="ru-RU" sz="3600" dirty="0"/>
              <a:t> </a:t>
            </a:r>
            <a:r>
              <a:rPr lang="ru-RU" sz="3600" dirty="0" err="1"/>
              <a:t>жүлдегерін дайындаған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білім</a:t>
            </a:r>
            <a:r>
              <a:rPr lang="ru-RU" sz="3600" dirty="0"/>
              <a:t> </a:t>
            </a:r>
            <a:r>
              <a:rPr lang="ru-RU" sz="3600" dirty="0" err="1"/>
              <a:t>басқармасы жанындағы оқу-әдістемелік кеңес немесе</a:t>
            </a:r>
            <a:r>
              <a:rPr lang="ru-RU" sz="3600" dirty="0"/>
              <a:t> </a:t>
            </a:r>
            <a:r>
              <a:rPr lang="ru-RU" sz="3600" dirty="0" err="1"/>
              <a:t>республикалық оқу-әдістемелік кеңес ұсынған оқу-әдістемелік кешеннің, бағдарламаның </a:t>
            </a:r>
            <a:r>
              <a:rPr lang="ru-RU" sz="3600" dirty="0"/>
              <a:t>авторы </a:t>
            </a:r>
            <a:r>
              <a:rPr lang="ru-RU" sz="3600" dirty="0" err="1"/>
              <a:t>болып</a:t>
            </a:r>
            <a:r>
              <a:rPr lang="ru-RU" sz="3600" dirty="0"/>
              <a:t> </a:t>
            </a:r>
            <a:r>
              <a:rPr lang="ru-RU" sz="3600" dirty="0" err="1"/>
              <a:t>табылады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</a:t>
            </a:r>
            <a:r>
              <a:rPr lang="ru-RU" sz="3600" dirty="0"/>
              <a:t>орган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оқулықтардың</a:t>
            </a:r>
            <a:r>
              <a:rPr lang="ru-RU" sz="3600" dirty="0"/>
              <a:t>, </a:t>
            </a:r>
            <a:r>
              <a:rPr lang="ru-RU" sz="3600" dirty="0" err="1"/>
              <a:t>оқу-әдістемелік кешендердің және оқу-әдістемелік құралдардың тізбесіне</a:t>
            </a:r>
            <a:r>
              <a:rPr lang="ru-RU" sz="3600" dirty="0"/>
              <a:t> </a:t>
            </a:r>
            <a:r>
              <a:rPr lang="ru-RU" sz="3600" dirty="0" err="1"/>
              <a:t>енгізілген</a:t>
            </a:r>
            <a:r>
              <a:rPr lang="ru-RU" sz="3600" dirty="0"/>
              <a:t> </a:t>
            </a:r>
            <a:r>
              <a:rPr lang="ru-RU" sz="3600" dirty="0" err="1"/>
              <a:t>жарияланған оқулықтардың</a:t>
            </a:r>
            <a:r>
              <a:rPr lang="ru-RU" sz="3600" dirty="0"/>
              <a:t>, </a:t>
            </a:r>
            <a:r>
              <a:rPr lang="ru-RU" sz="3600" dirty="0" err="1"/>
              <a:t>оқу-әдістемелік құралдардың </a:t>
            </a:r>
            <a:r>
              <a:rPr lang="ru-RU" sz="3600" dirty="0"/>
              <a:t>авторы (</a:t>
            </a:r>
            <a:r>
              <a:rPr lang="ru-RU" sz="3600" dirty="0" err="1"/>
              <a:t>тең авторы</a:t>
            </a:r>
            <a:r>
              <a:rPr lang="ru-RU" sz="3600" dirty="0"/>
              <a:t>) </a:t>
            </a:r>
            <a:r>
              <a:rPr lang="ru-RU" sz="3600" dirty="0" err="1"/>
              <a:t>болып</a:t>
            </a:r>
            <a:r>
              <a:rPr lang="ru-RU" sz="3600" dirty="0"/>
              <a:t> </a:t>
            </a:r>
            <a:r>
              <a:rPr lang="ru-RU" sz="3600" dirty="0" err="1"/>
              <a:t>табылады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білім</a:t>
            </a:r>
            <a:r>
              <a:rPr lang="ru-RU" sz="3600" dirty="0"/>
              <a:t> </a:t>
            </a:r>
            <a:r>
              <a:rPr lang="ru-RU" sz="3600" dirty="0" err="1"/>
              <a:t>басқармасы жанындағы оқу-әдістемелік кеңесте облыс</a:t>
            </a:r>
            <a:r>
              <a:rPr lang="ru-RU" sz="3600" dirty="0"/>
              <a:t>, </a:t>
            </a:r>
            <a:r>
              <a:rPr lang="ru-RU" sz="3600" dirty="0" err="1"/>
              <a:t>республикалық маңызы </a:t>
            </a:r>
            <a:r>
              <a:rPr lang="ru-RU" sz="3600" dirty="0"/>
              <a:t>бар </a:t>
            </a:r>
            <a:r>
              <a:rPr lang="ru-RU" sz="3600" dirty="0" err="1"/>
              <a:t>қалалар </a:t>
            </a:r>
            <a:r>
              <a:rPr lang="ru-RU" sz="3600" dirty="0"/>
              <a:t>мен </a:t>
            </a:r>
            <a:r>
              <a:rPr lang="ru-RU" sz="3600" dirty="0" err="1"/>
              <a:t>астана</a:t>
            </a:r>
            <a:r>
              <a:rPr lang="ru-RU" sz="3600" dirty="0"/>
              <a:t>, республика </a:t>
            </a:r>
            <a:r>
              <a:rPr lang="ru-RU" sz="3600" dirty="0" err="1"/>
              <a:t>деңгейінде тәжірибені жинақтайды </a:t>
            </a:r>
            <a:r>
              <a:rPr lang="ru-RU" sz="3600" dirty="0"/>
              <a:t>(</a:t>
            </a:r>
            <a:r>
              <a:rPr lang="ru-RU" sz="3600" dirty="0" err="1"/>
              <a:t>ведомстволық бағынысты ұйымдар </a:t>
            </a:r>
            <a:r>
              <a:rPr lang="ru-RU" sz="3600" dirty="0"/>
              <a:t>мен </a:t>
            </a:r>
            <a:r>
              <a:rPr lang="ru-RU" sz="3600" dirty="0" err="1"/>
              <a:t>салалық мемлекеттік</a:t>
            </a:r>
            <a:r>
              <a:rPr lang="ru-RU" sz="3600" dirty="0"/>
              <a:t> </a:t>
            </a:r>
            <a:r>
              <a:rPr lang="ru-RU" sz="3600" dirty="0" err="1"/>
              <a:t>органдардың білім</a:t>
            </a:r>
            <a:r>
              <a:rPr lang="ru-RU" sz="3600" dirty="0"/>
              <a:t> беру </a:t>
            </a:r>
            <a:r>
              <a:rPr lang="ru-RU" sz="3600" dirty="0" err="1"/>
              <a:t>ұйымдары үшін</a:t>
            </a:r>
            <a:r>
              <a:rPr lang="ru-RU" sz="3600" dirty="0"/>
              <a:t>);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облыстық деңгейдегі "Үздік </a:t>
            </a:r>
            <a:r>
              <a:rPr lang="ru-RU" sz="3600" dirty="0"/>
              <a:t>педагог" </a:t>
            </a:r>
            <a:r>
              <a:rPr lang="ru-RU" sz="3600" dirty="0" err="1"/>
              <a:t>атағына ие</a:t>
            </a:r>
            <a:r>
              <a:rPr lang="ru-RU" sz="3600" dirty="0"/>
              <a:t> </a:t>
            </a:r>
            <a:r>
              <a:rPr lang="ru-RU" sz="3600" dirty="0" err="1"/>
              <a:t>болған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инновациялық алаңның немесе</a:t>
            </a:r>
            <a:r>
              <a:rPr lang="ru-RU" sz="3600" dirty="0"/>
              <a:t> </a:t>
            </a:r>
            <a:r>
              <a:rPr lang="ru-RU" sz="3600" dirty="0" err="1"/>
              <a:t>жобаның басшысы</a:t>
            </a:r>
            <a:r>
              <a:rPr lang="ru-RU" sz="3600" dirty="0"/>
              <a:t> </a:t>
            </a:r>
            <a:r>
              <a:rPr lang="ru-RU" sz="3600" dirty="0" err="1"/>
              <a:t>болып</a:t>
            </a:r>
            <a:r>
              <a:rPr lang="ru-RU" sz="3600" dirty="0"/>
              <a:t> </a:t>
            </a:r>
            <a:r>
              <a:rPr lang="ru-RU" sz="3600" dirty="0" err="1"/>
              <a:t>табылатын</a:t>
            </a:r>
            <a:r>
              <a:rPr lang="ru-RU" sz="3600" dirty="0"/>
              <a:t> </a:t>
            </a:r>
            <a:r>
              <a:rPr lang="ru-RU" sz="3600" dirty="0" err="1"/>
              <a:t>(әдіскерлер үшін</a:t>
            </a:r>
            <a:r>
              <a:rPr lang="ru-RU" sz="3600" dirty="0"/>
              <a:t>);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</a:t>
            </a:r>
            <a:r>
              <a:rPr lang="ru-RU" sz="3600" dirty="0"/>
              <a:t>орган </a:t>
            </a:r>
            <a:r>
              <a:rPr lang="ru-RU" sz="3600" dirty="0" err="1"/>
              <a:t>ұсынған басылымдарда</a:t>
            </a:r>
            <a:r>
              <a:rPr lang="ru-RU" sz="3600" dirty="0"/>
              <a:t> </a:t>
            </a:r>
            <a:r>
              <a:rPr lang="ru-RU" sz="3600" dirty="0" err="1"/>
              <a:t>зерттеу</a:t>
            </a:r>
            <a:r>
              <a:rPr lang="ru-RU" sz="3600" dirty="0"/>
              <a:t> (</a:t>
            </a:r>
            <a:r>
              <a:rPr lang="ru-RU" sz="3600" dirty="0" err="1"/>
              <a:t>инновациялық</a:t>
            </a:r>
            <a:r>
              <a:rPr lang="ru-RU" sz="3600" dirty="0"/>
              <a:t>, </a:t>
            </a:r>
            <a:r>
              <a:rPr lang="ru-RU" sz="3600" dirty="0" err="1"/>
              <a:t>шығармашылық</a:t>
            </a:r>
            <a:r>
              <a:rPr lang="ru-RU" sz="3600" dirty="0"/>
              <a:t>) </a:t>
            </a:r>
            <a:r>
              <a:rPr lang="ru-RU" sz="3600" dirty="0" err="1"/>
              <a:t>қызметі негізінде</a:t>
            </a:r>
            <a:r>
              <a:rPr lang="ru-RU" sz="3600" dirty="0"/>
              <a:t> </a:t>
            </a:r>
            <a:r>
              <a:rPr lang="ru-RU" sz="3600" dirty="0" err="1"/>
              <a:t>жариялау</a:t>
            </a:r>
            <a:r>
              <a:rPr lang="ru-RU" sz="3600" dirty="0"/>
              <a:t> (</a:t>
            </a:r>
            <a:r>
              <a:rPr lang="ru-RU" sz="3600" dirty="0" err="1"/>
              <a:t>әдіскерлер үшін</a:t>
            </a:r>
            <a:r>
              <a:rPr lang="ru-RU" sz="3600" dirty="0"/>
              <a:t>);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тәжірибені облыс</a:t>
            </a:r>
            <a:r>
              <a:rPr lang="ru-RU" sz="3600" dirty="0"/>
              <a:t>, </a:t>
            </a:r>
            <a:r>
              <a:rPr lang="ru-RU" sz="3600" dirty="0" err="1"/>
              <a:t>республикалық маңызы </a:t>
            </a:r>
            <a:r>
              <a:rPr lang="ru-RU" sz="3600" dirty="0"/>
              <a:t>бар </a:t>
            </a:r>
            <a:r>
              <a:rPr lang="ru-RU" sz="3600" dirty="0" err="1"/>
              <a:t>қалалар және астана</a:t>
            </a:r>
            <a:r>
              <a:rPr lang="ru-RU" sz="3600" dirty="0"/>
              <a:t> </a:t>
            </a:r>
            <a:r>
              <a:rPr lang="ru-RU" sz="3600" dirty="0" err="1"/>
              <a:t>деңгейінде көрсетеді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ғылым </a:t>
            </a:r>
            <a:r>
              <a:rPr lang="ru-RU" sz="3600" dirty="0"/>
              <a:t>кандидаты/</a:t>
            </a:r>
            <a:r>
              <a:rPr lang="ru-RU" sz="3600" dirty="0" err="1"/>
              <a:t>докторы</a:t>
            </a:r>
            <a:r>
              <a:rPr lang="ru-RU" sz="3600" dirty="0"/>
              <a:t> </a:t>
            </a:r>
            <a:r>
              <a:rPr lang="ru-RU" sz="3600" dirty="0" err="1"/>
              <a:t>немесе</a:t>
            </a:r>
            <a:r>
              <a:rPr lang="ru-RU" sz="3600" dirty="0"/>
              <a:t> </a:t>
            </a:r>
            <a:r>
              <a:rPr lang="en-US" sz="3600" dirty="0"/>
              <a:t>PhD </a:t>
            </a:r>
            <a:r>
              <a:rPr lang="ru-RU" sz="3600" dirty="0" err="1"/>
              <a:t>ғылыми докторы</a:t>
            </a:r>
            <a:r>
              <a:rPr lang="ru-RU" sz="3600" dirty="0"/>
              <a:t> </a:t>
            </a:r>
            <a:r>
              <a:rPr lang="ru-RU" sz="3600" dirty="0" err="1"/>
              <a:t>дәрежесі және кемінде</a:t>
            </a:r>
            <a:r>
              <a:rPr lang="ru-RU" sz="3600" dirty="0"/>
              <a:t> </a:t>
            </a:r>
            <a:r>
              <a:rPr lang="ru-RU" sz="3600" dirty="0" err="1"/>
              <a:t>үш жыл</a:t>
            </a:r>
            <a:r>
              <a:rPr lang="ru-RU" sz="3600" dirty="0"/>
              <a:t> </a:t>
            </a:r>
            <a:r>
              <a:rPr lang="ru-RU" sz="3600" dirty="0" err="1"/>
              <a:t>педагогикалық жұмыс өтілі </a:t>
            </a:r>
            <a:r>
              <a:rPr lang="ru-RU" sz="3600" dirty="0"/>
              <a:t>бар.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28654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/>
              <a:t> 3</a:t>
            </a:r>
            <a:r>
              <a:rPr lang="ru-RU" sz="3600" dirty="0"/>
              <a:t>) </a:t>
            </a:r>
            <a:r>
              <a:rPr lang="ru-RU" sz="3600" b="1" dirty="0"/>
              <a:t>"</a:t>
            </a:r>
            <a:r>
              <a:rPr lang="ru-RU" sz="3600" b="1" dirty="0" err="1"/>
              <a:t>педагог-шебер</a:t>
            </a:r>
            <a:r>
              <a:rPr lang="ru-RU" sz="3600" b="1" dirty="0"/>
              <a:t>" </a:t>
            </a:r>
            <a:r>
              <a:rPr lang="ru-RU" sz="3600" dirty="0"/>
              <a:t>- педагог </a:t>
            </a:r>
            <a:r>
              <a:rPr lang="ru-RU" sz="3600" dirty="0" err="1"/>
              <a:t>кемінде</a:t>
            </a:r>
            <a:r>
              <a:rPr lang="ru-RU" sz="3600" dirty="0"/>
              <a:t> </a:t>
            </a:r>
            <a:r>
              <a:rPr lang="ru-RU" sz="3600" dirty="0" err="1"/>
              <a:t>алты</a:t>
            </a:r>
            <a:r>
              <a:rPr lang="ru-RU" sz="3600" dirty="0"/>
              <a:t> </a:t>
            </a:r>
            <a:r>
              <a:rPr lang="ru-RU" sz="3600" dirty="0" err="1"/>
              <a:t>талапқа сәйкес болуы</a:t>
            </a:r>
            <a:r>
              <a:rPr lang="ru-RU" sz="3600" dirty="0"/>
              <a:t> </a:t>
            </a:r>
            <a:r>
              <a:rPr lang="ru-RU" sz="3600" dirty="0" err="1"/>
              <a:t>тиіс</a:t>
            </a:r>
            <a:r>
              <a:rPr lang="ru-RU" sz="3600" dirty="0"/>
              <a:t>: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немесе</a:t>
            </a:r>
            <a:r>
              <a:rPr lang="ru-RU" sz="3600" dirty="0"/>
              <a:t>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органмен</a:t>
            </a:r>
            <a:r>
              <a:rPr lang="ru-RU" sz="3600" dirty="0"/>
              <a:t> </a:t>
            </a:r>
            <a:r>
              <a:rPr lang="ru-RU" sz="3600" dirty="0" err="1"/>
              <a:t>келісілген</a:t>
            </a:r>
            <a:r>
              <a:rPr lang="ru-RU" sz="3600" dirty="0"/>
              <a:t> </a:t>
            </a:r>
            <a:r>
              <a:rPr lang="ru-RU" sz="3600" dirty="0" err="1"/>
              <a:t>тиісті</a:t>
            </a:r>
            <a:r>
              <a:rPr lang="ru-RU" sz="3600" dirty="0"/>
              <a:t> </a:t>
            </a:r>
            <a:r>
              <a:rPr lang="ru-RU" sz="3600" dirty="0" err="1"/>
              <a:t>саланың уәкілетті </a:t>
            </a:r>
            <a:r>
              <a:rPr lang="ru-RU" sz="3600" dirty="0"/>
              <a:t>органы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сәйкес халықаралық деңгейдегі олимпиадалардың</a:t>
            </a:r>
            <a:r>
              <a:rPr lang="ru-RU" sz="3600" dirty="0"/>
              <a:t>, </a:t>
            </a:r>
            <a:r>
              <a:rPr lang="ru-RU" sz="3600" dirty="0" err="1"/>
              <a:t>конкурстардың</a:t>
            </a:r>
            <a:r>
              <a:rPr lang="ru-RU" sz="3600" dirty="0"/>
              <a:t>, </a:t>
            </a:r>
            <a:r>
              <a:rPr lang="ru-RU" sz="3600" dirty="0" err="1"/>
              <a:t>жарыстардың</a:t>
            </a:r>
            <a:r>
              <a:rPr lang="ru-RU" sz="3600" dirty="0"/>
              <a:t>, </a:t>
            </a:r>
            <a:r>
              <a:rPr lang="ru-RU" sz="3600" dirty="0" err="1"/>
              <a:t>чемпионаттардың жеңімпазын немесе</a:t>
            </a:r>
            <a:r>
              <a:rPr lang="ru-RU" sz="3600" dirty="0"/>
              <a:t> </a:t>
            </a:r>
            <a:r>
              <a:rPr lang="ru-RU" sz="3600" dirty="0" err="1"/>
              <a:t>жүлдегерін дайындаған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немесе</a:t>
            </a:r>
            <a:r>
              <a:rPr lang="ru-RU" sz="3600" dirty="0"/>
              <a:t>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органмен</a:t>
            </a:r>
            <a:r>
              <a:rPr lang="ru-RU" sz="3600" dirty="0"/>
              <a:t> </a:t>
            </a:r>
            <a:r>
              <a:rPr lang="ru-RU" sz="3600" dirty="0" err="1"/>
              <a:t>келісілген</a:t>
            </a:r>
            <a:r>
              <a:rPr lang="ru-RU" sz="3600" dirty="0"/>
              <a:t> </a:t>
            </a:r>
            <a:r>
              <a:rPr lang="ru-RU" sz="3600" dirty="0" err="1"/>
              <a:t>тиісті</a:t>
            </a:r>
            <a:r>
              <a:rPr lang="ru-RU" sz="3600" dirty="0"/>
              <a:t> </a:t>
            </a:r>
            <a:r>
              <a:rPr lang="ru-RU" sz="3600" dirty="0" err="1"/>
              <a:t>саланың уәкілетті </a:t>
            </a:r>
            <a:r>
              <a:rPr lang="ru-RU" sz="3600" dirty="0"/>
              <a:t>органы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тізбеге</a:t>
            </a:r>
            <a:r>
              <a:rPr lang="ru-RU" sz="3600" dirty="0"/>
              <a:t> </a:t>
            </a:r>
            <a:r>
              <a:rPr lang="ru-RU" sz="3600" dirty="0" err="1"/>
              <a:t>сәйкес халықаралық кәсіби шеберлік</a:t>
            </a:r>
            <a:r>
              <a:rPr lang="ru-RU" sz="3600" dirty="0"/>
              <a:t> </a:t>
            </a:r>
            <a:r>
              <a:rPr lang="ru-RU" sz="3600" dirty="0" err="1"/>
              <a:t>конкурстарының жеңімпазы немесе</a:t>
            </a:r>
            <a:r>
              <a:rPr lang="ru-RU" sz="3600" dirty="0"/>
              <a:t> </a:t>
            </a:r>
            <a:r>
              <a:rPr lang="ru-RU" sz="3600" dirty="0" err="1"/>
              <a:t>жүлдегері болып</a:t>
            </a:r>
            <a:r>
              <a:rPr lang="ru-RU" sz="3600" dirty="0"/>
              <a:t> </a:t>
            </a:r>
            <a:r>
              <a:rPr lang="ru-RU" sz="3600" dirty="0" err="1"/>
              <a:t>табылады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республикалық оқу-әдістемелік кеңес ұсынған бағдарламаның </a:t>
            </a:r>
            <a:r>
              <a:rPr lang="ru-RU" sz="3600" dirty="0"/>
              <a:t>авторы </a:t>
            </a:r>
            <a:r>
              <a:rPr lang="ru-RU" sz="3600" dirty="0" err="1"/>
              <a:t>болып</a:t>
            </a:r>
            <a:r>
              <a:rPr lang="ru-RU" sz="3600" dirty="0"/>
              <a:t> </a:t>
            </a:r>
            <a:r>
              <a:rPr lang="ru-RU" sz="3600" dirty="0" err="1"/>
              <a:t>табылады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</a:t>
            </a:r>
            <a:r>
              <a:rPr lang="ru-RU" sz="3600" dirty="0"/>
              <a:t>орган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оқулықтардың</a:t>
            </a:r>
            <a:r>
              <a:rPr lang="ru-RU" sz="3600" dirty="0"/>
              <a:t>, </a:t>
            </a:r>
            <a:r>
              <a:rPr lang="ru-RU" sz="3600" dirty="0" err="1"/>
              <a:t>оқу-әдістемелік кешендердің және оқу-әдістемелік құралдардың тізбесіне</a:t>
            </a:r>
            <a:r>
              <a:rPr lang="ru-RU" sz="3600" dirty="0"/>
              <a:t> </a:t>
            </a:r>
            <a:r>
              <a:rPr lang="ru-RU" sz="3600" dirty="0" err="1"/>
              <a:t>енгізілген</a:t>
            </a:r>
            <a:r>
              <a:rPr lang="ru-RU" sz="3600" dirty="0"/>
              <a:t> </a:t>
            </a:r>
            <a:r>
              <a:rPr lang="ru-RU" sz="3600" dirty="0" err="1"/>
              <a:t>жарияланған оқулықтардың</a:t>
            </a:r>
            <a:r>
              <a:rPr lang="ru-RU" sz="3600" dirty="0"/>
              <a:t>, </a:t>
            </a:r>
            <a:r>
              <a:rPr lang="ru-RU" sz="3600" dirty="0" err="1"/>
              <a:t>оқу-әдістемелік құралдардың </a:t>
            </a:r>
            <a:r>
              <a:rPr lang="ru-RU" sz="3600" dirty="0"/>
              <a:t>авторы (</a:t>
            </a:r>
            <a:r>
              <a:rPr lang="ru-RU" sz="3600" dirty="0" err="1"/>
              <a:t>тең авторы</a:t>
            </a:r>
            <a:r>
              <a:rPr lang="ru-RU" sz="3600" dirty="0"/>
              <a:t>) </a:t>
            </a:r>
            <a:r>
              <a:rPr lang="ru-RU" sz="3600" dirty="0" err="1"/>
              <a:t>болып</a:t>
            </a:r>
            <a:r>
              <a:rPr lang="ru-RU" sz="3600" dirty="0"/>
              <a:t> </a:t>
            </a:r>
            <a:r>
              <a:rPr lang="ru-RU" sz="3600" dirty="0" err="1"/>
              <a:t>табылады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білім</a:t>
            </a:r>
            <a:r>
              <a:rPr lang="ru-RU" sz="3600" dirty="0"/>
              <a:t> беру </a:t>
            </a:r>
            <a:r>
              <a:rPr lang="ru-RU" sz="3600" dirty="0" err="1"/>
              <a:t>саласындағы уәкілетті </a:t>
            </a:r>
            <a:r>
              <a:rPr lang="ru-RU" sz="3600" dirty="0"/>
              <a:t>орган </a:t>
            </a:r>
            <a:r>
              <a:rPr lang="ru-RU" sz="3600" dirty="0" err="1"/>
              <a:t>ұсынған басылымдарда</a:t>
            </a:r>
            <a:r>
              <a:rPr lang="ru-RU" sz="3600" dirty="0"/>
              <a:t> </a:t>
            </a:r>
            <a:r>
              <a:rPr lang="ru-RU" sz="3600" dirty="0" err="1"/>
              <a:t>зерттеу</a:t>
            </a:r>
            <a:r>
              <a:rPr lang="ru-RU" sz="3600" dirty="0"/>
              <a:t> (</a:t>
            </a:r>
            <a:r>
              <a:rPr lang="ru-RU" sz="3600" dirty="0" err="1"/>
              <a:t>инновациялық</a:t>
            </a:r>
            <a:r>
              <a:rPr lang="ru-RU" sz="3600" dirty="0"/>
              <a:t>, </a:t>
            </a:r>
            <a:r>
              <a:rPr lang="ru-RU" sz="3600" dirty="0" err="1"/>
              <a:t>шығармашылық</a:t>
            </a:r>
            <a:r>
              <a:rPr lang="ru-RU" sz="3600" dirty="0"/>
              <a:t>) </a:t>
            </a:r>
            <a:r>
              <a:rPr lang="ru-RU" sz="3600" dirty="0" err="1"/>
              <a:t>қызметі негізінде</a:t>
            </a:r>
            <a:r>
              <a:rPr lang="ru-RU" sz="3600" dirty="0"/>
              <a:t> </a:t>
            </a:r>
            <a:r>
              <a:rPr lang="ru-RU" sz="3600" dirty="0" err="1"/>
              <a:t>жарияланымдары</a:t>
            </a:r>
            <a:r>
              <a:rPr lang="ru-RU" sz="3600" dirty="0"/>
              <a:t> бар;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республикалық деңгейде тәжірибені таратады</a:t>
            </a:r>
            <a:r>
              <a:rPr lang="ru-RU" sz="3600" dirty="0"/>
              <a:t>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ғылым </a:t>
            </a:r>
            <a:r>
              <a:rPr lang="ru-RU" sz="3600" dirty="0"/>
              <a:t>кандидаты/</a:t>
            </a:r>
            <a:r>
              <a:rPr lang="ru-RU" sz="3600" dirty="0" err="1"/>
              <a:t>докторы</a:t>
            </a:r>
            <a:r>
              <a:rPr lang="ru-RU" sz="3600" dirty="0"/>
              <a:t> </a:t>
            </a:r>
            <a:r>
              <a:rPr lang="ru-RU" sz="3600" dirty="0" err="1"/>
              <a:t>немесе</a:t>
            </a:r>
            <a:r>
              <a:rPr lang="ru-RU" sz="3600" dirty="0"/>
              <a:t> </a:t>
            </a:r>
            <a:r>
              <a:rPr lang="en-US" sz="3600" dirty="0"/>
              <a:t>PhD </a:t>
            </a:r>
            <a:r>
              <a:rPr lang="ru-RU" sz="3600" dirty="0" err="1"/>
              <a:t>докторы</a:t>
            </a:r>
            <a:r>
              <a:rPr lang="ru-RU" sz="3600" dirty="0"/>
              <a:t> </a:t>
            </a:r>
            <a:r>
              <a:rPr lang="ru-RU" sz="3600" dirty="0" err="1"/>
              <a:t>дәрежесі және кемінде</a:t>
            </a:r>
            <a:r>
              <a:rPr lang="ru-RU" sz="3600" dirty="0"/>
              <a:t> бес </a:t>
            </a:r>
            <a:r>
              <a:rPr lang="ru-RU" sz="3600" dirty="0" err="1"/>
              <a:t>жыл</a:t>
            </a:r>
            <a:r>
              <a:rPr lang="ru-RU" sz="3600" dirty="0"/>
              <a:t> </a:t>
            </a:r>
            <a:r>
              <a:rPr lang="ru-RU" sz="3600" dirty="0" err="1"/>
              <a:t>педагогикалық жұмыс өтілі </a:t>
            </a:r>
            <a:r>
              <a:rPr lang="ru-RU" sz="3600" dirty="0"/>
              <a:t>бар;</a:t>
            </a:r>
          </a:p>
          <a:p>
            <a:r>
              <a:rPr lang="ru-RU" sz="3600" dirty="0"/>
              <a:t>      </a:t>
            </a:r>
            <a:r>
              <a:rPr lang="ru-RU" sz="3600" dirty="0" err="1"/>
              <a:t>Қазақстан Республикасының "Үздік педагогі</a:t>
            </a:r>
            <a:r>
              <a:rPr lang="ru-RU" sz="3600" dirty="0"/>
              <a:t>" </a:t>
            </a:r>
            <a:r>
              <a:rPr lang="ru-RU" sz="3600" dirty="0" err="1"/>
              <a:t>атағына ие</a:t>
            </a:r>
            <a:r>
              <a:rPr lang="ru-RU" sz="3600" dirty="0"/>
              <a:t> </a:t>
            </a:r>
            <a:r>
              <a:rPr lang="ru-RU" sz="3600" dirty="0" err="1"/>
              <a:t>болған.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86874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1.1. Б</a:t>
            </a:r>
            <a:r>
              <a:rPr lang="kk-KZ" sz="4000" b="1" dirty="0" smtClean="0"/>
              <a:t>ілім сапасы. </a:t>
            </a:r>
            <a:r>
              <a:rPr lang="ru-RU" sz="1800" b="1" dirty="0" err="1"/>
              <a:t>нәтижелерді талдау</a:t>
            </a:r>
            <a:r>
              <a:rPr lang="ru-RU" sz="1800" b="1" dirty="0"/>
              <a:t> </a:t>
            </a:r>
            <a:r>
              <a:rPr lang="ru-RU" sz="1800" b="1" dirty="0" err="1"/>
              <a:t>бойынша</a:t>
            </a:r>
            <a:r>
              <a:rPr lang="ru-RU" sz="1800" b="1" dirty="0"/>
              <a:t> </a:t>
            </a:r>
            <a:r>
              <a:rPr lang="ru-RU" sz="1800" b="1" dirty="0" err="1"/>
              <a:t>қорытындылары </a:t>
            </a:r>
            <a:r>
              <a:rPr lang="ru-RU" sz="1800" b="1" dirty="0"/>
              <a:t>бар сапа </a:t>
            </a:r>
            <a:r>
              <a:rPr lang="ru-RU" sz="1800" b="1" dirty="0" err="1"/>
              <a:t>мониторингі</a:t>
            </a:r>
            <a:r>
              <a:rPr lang="ru-RU" sz="1800" b="1" dirty="0"/>
              <a:t>, </a:t>
            </a:r>
            <a:r>
              <a:rPr lang="ru-RU" sz="1800" b="1" dirty="0" err="1"/>
              <a:t>салыстырмалы</a:t>
            </a:r>
            <a:r>
              <a:rPr lang="ru-RU" sz="1800" b="1" dirty="0"/>
              <a:t> кестелер/</a:t>
            </a:r>
            <a:r>
              <a:rPr lang="ru-RU" sz="1800" b="1" dirty="0" err="1"/>
              <a:t>диагностикалық құралдарға сәйкес </a:t>
            </a:r>
            <a:r>
              <a:rPr lang="ru-RU" sz="1800" b="1" dirty="0"/>
              <a:t>(</a:t>
            </a:r>
            <a:r>
              <a:rPr lang="ru-RU" sz="1800" b="1" dirty="0" err="1"/>
              <a:t>білім</a:t>
            </a:r>
            <a:r>
              <a:rPr lang="ru-RU" sz="1800" b="1" dirty="0"/>
              <a:t> беру </a:t>
            </a:r>
            <a:r>
              <a:rPr lang="ru-RU" sz="1800" b="1" dirty="0" err="1"/>
              <a:t>ұйымының мөрімен </a:t>
            </a:r>
            <a:r>
              <a:rPr lang="ru-RU" sz="1800" b="1" dirty="0"/>
              <a:t>(</a:t>
            </a:r>
            <a:r>
              <a:rPr lang="ru-RU" sz="1800" b="1" dirty="0" err="1"/>
              <a:t>платформада</a:t>
            </a:r>
            <a:r>
              <a:rPr lang="ru-RU" sz="1800" b="1" dirty="0"/>
              <a:t> </a:t>
            </a:r>
            <a:r>
              <a:rPr lang="ru-RU" sz="1800" b="1" dirty="0" err="1"/>
              <a:t>аттестатталатын</a:t>
            </a:r>
            <a:r>
              <a:rPr lang="ru-RU" sz="1800" b="1" dirty="0"/>
              <a:t> </a:t>
            </a:r>
            <a:r>
              <a:rPr lang="ru-RU" sz="1800" b="1" dirty="0" err="1"/>
              <a:t>педагогтің құжаттарын қоспағанда</a:t>
            </a:r>
            <a:r>
              <a:rPr lang="ru-RU" sz="1800" b="1" dirty="0"/>
              <a:t>) </a:t>
            </a:r>
            <a:r>
              <a:rPr lang="ru-RU" sz="1800" b="1" dirty="0" err="1"/>
              <a:t>және басшының қолымен расталады</a:t>
            </a:r>
            <a:r>
              <a:rPr lang="ru-RU" sz="1800" b="1" dirty="0"/>
              <a:t>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0" y="1345629"/>
          <a:ext cx="8644000" cy="2257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0512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184"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тұрақсыз 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динамика 3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</a:t>
                      </a:r>
                      <a:r>
                        <a:rPr lang="ru-RU" sz="20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бір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деңгей</a:t>
                      </a:r>
                      <a:r>
                        <a:rPr lang="ru-RU" sz="2000" dirty="0" smtClean="0"/>
                        <a:t/>
                      </a:r>
                      <a:br>
                        <a:rPr lang="ru-RU" sz="2000" dirty="0" smtClean="0"/>
                      </a:b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1–2%-ға өсу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және одан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да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көп өсу 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  <a:p>
                      <a:pPr algn="ctr"/>
                      <a:endParaRPr lang="ru-RU" sz="2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28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285688" y="3786190"/>
            <a:ext cx="8858312" cy="1357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</a:pPr>
            <a:r>
              <a:rPr kumimoji="0" lang="ru-RU" sz="1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1.2. </a:t>
            </a:r>
            <a:r>
              <a:rPr lang="ru-RU" sz="12800" b="1" dirty="0" smtClean="0">
                <a:latin typeface="+mj-lt"/>
                <a:ea typeface="+mj-ea"/>
                <a:cs typeface="+mj-cs"/>
              </a:rPr>
              <a:t>О</a:t>
            </a:r>
            <a:r>
              <a:rPr lang="kk-KZ" sz="12800" b="1" dirty="0" smtClean="0">
                <a:latin typeface="+mj-lt"/>
                <a:ea typeface="+mj-ea"/>
                <a:cs typeface="+mj-cs"/>
              </a:rPr>
              <a:t>қыту</a:t>
            </a:r>
            <a:r>
              <a:rPr kumimoji="0" lang="kk-KZ" sz="1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сапасы. </a:t>
            </a:r>
            <a:r>
              <a:rPr lang="ru-RU" sz="6400" b="1" dirty="0" err="1"/>
              <a:t>сабақты бақылау парақтарының болуы</a:t>
            </a:r>
            <a:r>
              <a:rPr lang="ru-RU" sz="6400" b="1" dirty="0"/>
              <a:t> </a:t>
            </a:r>
            <a:r>
              <a:rPr lang="ru-RU" sz="6400" b="1" dirty="0" err="1"/>
              <a:t>(сабақты, ұйымдастырылған қызметті, іс-шараны</a:t>
            </a:r>
            <a:r>
              <a:rPr lang="ru-RU" sz="6400" b="1" dirty="0"/>
              <a:t>, </a:t>
            </a:r>
            <a:r>
              <a:rPr lang="ru-RU" sz="6400" b="1" dirty="0" err="1"/>
              <a:t>тексеру</a:t>
            </a:r>
            <a:r>
              <a:rPr lang="ru-RU" sz="6400" b="1" dirty="0"/>
              <a:t> </a:t>
            </a:r>
            <a:r>
              <a:rPr lang="ru-RU" sz="6400" b="1" dirty="0" err="1"/>
              <a:t>және кеңес </a:t>
            </a:r>
            <a:r>
              <a:rPr lang="ru-RU" sz="6400" b="1" dirty="0"/>
              <a:t>беру </a:t>
            </a:r>
            <a:r>
              <a:rPr lang="ru-RU" sz="6400" b="1" dirty="0" err="1"/>
              <a:t>іс-әрекеті</a:t>
            </a:r>
            <a:r>
              <a:rPr lang="ru-RU" sz="6400" b="1" dirty="0"/>
              <a:t>) (</a:t>
            </a:r>
            <a:r>
              <a:rPr lang="ru-RU" sz="6400" b="1" dirty="0" err="1"/>
              <a:t>білім</a:t>
            </a:r>
            <a:r>
              <a:rPr lang="ru-RU" sz="6400" b="1" dirty="0"/>
              <a:t> </a:t>
            </a:r>
            <a:r>
              <a:rPr lang="ru-RU" sz="6400" b="1" dirty="0" err="1"/>
              <a:t>беру</a:t>
            </a:r>
            <a:r>
              <a:rPr lang="ru-RU" sz="6400" b="1" dirty="0"/>
              <a:t> </a:t>
            </a:r>
            <a:r>
              <a:rPr lang="ru-RU" sz="6400" b="1" dirty="0" err="1"/>
              <a:t>ұйымы басшысы</a:t>
            </a:r>
            <a:r>
              <a:rPr lang="ru-RU" sz="6400" b="1" dirty="0"/>
              <a:t>, </a:t>
            </a:r>
            <a:r>
              <a:rPr lang="ru-RU" sz="6400" b="1" dirty="0" err="1"/>
              <a:t>басшы</a:t>
            </a:r>
            <a:r>
              <a:rPr lang="ru-RU" sz="6400" b="1" dirty="0"/>
              <a:t> </a:t>
            </a:r>
            <a:r>
              <a:rPr lang="ru-RU" sz="6400" b="1" dirty="0" err="1"/>
              <a:t>орынбасары</a:t>
            </a:r>
            <a:r>
              <a:rPr lang="ru-RU" sz="6400" b="1" dirty="0"/>
              <a:t>, </a:t>
            </a:r>
            <a:r>
              <a:rPr lang="ru-RU" sz="6400" b="1" dirty="0" err="1"/>
              <a:t>әдіскер</a:t>
            </a:r>
            <a:r>
              <a:rPr lang="ru-RU" sz="6400" b="1" dirty="0"/>
              <a:t>, </a:t>
            </a:r>
            <a:r>
              <a:rPr lang="ru-RU" sz="6400" b="1" dirty="0" err="1"/>
              <a:t>білім</a:t>
            </a:r>
            <a:r>
              <a:rPr lang="ru-RU" sz="6400" b="1" dirty="0"/>
              <a:t> </a:t>
            </a:r>
            <a:r>
              <a:rPr lang="ru-RU" sz="6400" b="1" dirty="0" err="1"/>
              <a:t>беру</a:t>
            </a:r>
            <a:r>
              <a:rPr lang="ru-RU" sz="6400" b="1" dirty="0"/>
              <a:t> </a:t>
            </a:r>
            <a:r>
              <a:rPr lang="ru-RU" sz="6400" b="1" dirty="0" err="1"/>
              <a:t>ұйымының педагогі</a:t>
            </a:r>
            <a:r>
              <a:rPr lang="ru-RU" sz="6400" b="1" dirty="0"/>
              <a:t>, </a:t>
            </a:r>
            <a:r>
              <a:rPr lang="ru-RU" sz="6400" b="1" dirty="0" err="1"/>
              <a:t>әдістемелік кабинеттің </a:t>
            </a:r>
            <a:r>
              <a:rPr lang="ru-RU" sz="6400" b="1" dirty="0"/>
              <a:t>(</a:t>
            </a:r>
            <a:r>
              <a:rPr lang="ru-RU" sz="6400" b="1" dirty="0" err="1"/>
              <a:t>орталықтың</a:t>
            </a:r>
            <a:r>
              <a:rPr lang="ru-RU" sz="6400" b="1" dirty="0"/>
              <a:t>) </a:t>
            </a:r>
            <a:r>
              <a:rPr lang="ru-RU" sz="6400" b="1" dirty="0" err="1" smtClean="0"/>
              <a:t>әдіскері</a:t>
            </a:r>
            <a:r>
              <a:rPr lang="ru-RU" sz="6400" b="1" dirty="0" smtClean="0"/>
              <a:t>;</a:t>
            </a:r>
            <a:r>
              <a:rPr lang="ru-RU" sz="6400" b="1" dirty="0"/>
              <a:t> </a:t>
            </a:r>
            <a:r>
              <a:rPr lang="ru-RU" sz="6400" b="1" dirty="0" err="1" smtClean="0"/>
              <a:t>тиісті</a:t>
            </a:r>
            <a:r>
              <a:rPr lang="ru-RU" sz="6400" b="1" dirty="0" smtClean="0"/>
              <a:t> </a:t>
            </a:r>
            <a:r>
              <a:rPr lang="ru-RU" sz="6400" b="1" dirty="0" err="1"/>
              <a:t>деңгейдегі аттестаттау</a:t>
            </a:r>
            <a:r>
              <a:rPr lang="ru-RU" sz="6400" b="1" dirty="0"/>
              <a:t> </a:t>
            </a:r>
            <a:r>
              <a:rPr lang="ru-RU" sz="6400" b="1" dirty="0" err="1"/>
              <a:t>комиссиясының мүшесінен </a:t>
            </a:r>
            <a:r>
              <a:rPr lang="ru-RU" sz="6400" b="1" dirty="0"/>
              <a:t>- </a:t>
            </a:r>
            <a:r>
              <a:rPr lang="ru-RU" sz="6400" b="1" dirty="0" err="1"/>
              <a:t>біреуден</a:t>
            </a:r>
            <a:r>
              <a:rPr lang="ru-RU" sz="6400" b="1" dirty="0"/>
              <a:t> кем </a:t>
            </a:r>
            <a:r>
              <a:rPr lang="ru-RU" sz="6400" b="1" dirty="0" err="1"/>
              <a:t>емес</a:t>
            </a:r>
            <a:r>
              <a:rPr lang="ru-RU" sz="6400" b="1" dirty="0"/>
              <a:t>); (</a:t>
            </a:r>
            <a:r>
              <a:rPr lang="ru-RU" sz="6400" b="1" dirty="0" err="1"/>
              <a:t>платформада</a:t>
            </a:r>
            <a:r>
              <a:rPr lang="ru-RU" sz="6400" b="1" dirty="0"/>
              <a:t> </a:t>
            </a:r>
            <a:r>
              <a:rPr lang="ru-RU" sz="6400" b="1" dirty="0" err="1"/>
              <a:t>аттестатталатын</a:t>
            </a:r>
            <a:r>
              <a:rPr lang="ru-RU" sz="6400" b="1" dirty="0"/>
              <a:t> </a:t>
            </a:r>
            <a:r>
              <a:rPr lang="ru-RU" sz="6400" b="1" dirty="0" err="1"/>
              <a:t>педагогтің құжаттарын қоспағанда</a:t>
            </a:r>
            <a:r>
              <a:rPr lang="ru-RU" sz="6400" b="1" dirty="0"/>
              <a:t>) </a:t>
            </a:r>
            <a:r>
              <a:rPr lang="ru-RU" sz="6400" b="1" dirty="0" err="1"/>
              <a:t>бақылау парағы білім</a:t>
            </a:r>
            <a:r>
              <a:rPr lang="ru-RU" sz="6400" b="1" dirty="0"/>
              <a:t> беру </a:t>
            </a:r>
            <a:r>
              <a:rPr lang="ru-RU" sz="6400" b="1" dirty="0" err="1"/>
              <a:t>ұйымының мөрімен және басшының қолымен куәландырылады</a:t>
            </a:r>
            <a:r>
              <a:rPr lang="ru-RU" sz="6400" b="1" dirty="0"/>
              <a:t>)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8" y="5286388"/>
          <a:ext cx="8572560" cy="1201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8095"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kk-KZ" sz="2400" baseline="0" dirty="0" smtClean="0">
                          <a:solidFill>
                            <a:schemeClr val="tx1"/>
                          </a:solidFill>
                        </a:rPr>
                        <a:t> сабақ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kk-KZ" sz="2400" baseline="0" dirty="0" smtClean="0">
                          <a:solidFill>
                            <a:schemeClr val="tx1"/>
                          </a:solidFill>
                        </a:rPr>
                        <a:t> сабақ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kk-KZ" sz="2400" baseline="0" dirty="0" smtClean="0">
                          <a:solidFill>
                            <a:schemeClr val="tx1"/>
                          </a:solidFill>
                        </a:rPr>
                        <a:t> сабақ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kk-KZ" sz="2400" baseline="0" dirty="0" smtClean="0">
                          <a:solidFill>
                            <a:schemeClr val="tx1"/>
                          </a:solidFill>
                        </a:rPr>
                        <a:t> сабақ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61 </a:t>
                      </a:r>
                    </a:p>
                  </a:txBody>
                  <a:tcPr marL="47625" marR="4762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71 </a:t>
                      </a:r>
                    </a:p>
                  </a:txBody>
                  <a:tcPr marL="47625" marR="4762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81 </a:t>
                      </a:r>
                    </a:p>
                  </a:txBody>
                  <a:tcPr marL="47625" marR="4762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91 </a:t>
                      </a:r>
                    </a:p>
                  </a:txBody>
                  <a:tcPr marL="47625" marR="47625" marT="28575" marB="285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29600" cy="34609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600" b="1" dirty="0" smtClean="0"/>
              <a:t>«</a:t>
            </a:r>
            <a:r>
              <a:rPr lang="ru-RU" sz="3600" b="1" dirty="0" err="1" smtClean="0"/>
              <a:t>Педагогтерді</a:t>
            </a:r>
            <a:r>
              <a:rPr lang="ru-RU" sz="3600" b="1" dirty="0" smtClean="0"/>
              <a:t> </a:t>
            </a:r>
            <a:r>
              <a:rPr lang="ru-RU" sz="3600" b="1" dirty="0" err="1"/>
              <a:t>аттестаттаудан</a:t>
            </a:r>
            <a:r>
              <a:rPr lang="ru-RU" sz="3600" b="1" dirty="0"/>
              <a:t> </a:t>
            </a:r>
            <a:r>
              <a:rPr lang="ru-RU" sz="3600" b="1" dirty="0" err="1"/>
              <a:t>өткізу қағидалары </a:t>
            </a:r>
            <a:r>
              <a:rPr lang="ru-RU" sz="3600" b="1" dirty="0"/>
              <a:t>мен </a:t>
            </a:r>
            <a:r>
              <a:rPr lang="ru-RU" sz="3600" b="1" dirty="0" err="1"/>
              <a:t>шарттарын</a:t>
            </a:r>
            <a:r>
              <a:rPr lang="ru-RU" sz="3600" b="1" dirty="0"/>
              <a:t> </a:t>
            </a:r>
            <a:r>
              <a:rPr lang="ru-RU" sz="3600" b="1" dirty="0" err="1"/>
              <a:t>бекіту</a:t>
            </a:r>
            <a:r>
              <a:rPr lang="ru-RU" sz="3600" b="1" dirty="0"/>
              <a:t> </a:t>
            </a:r>
            <a:r>
              <a:rPr lang="ru-RU" sz="3600" b="1" dirty="0" err="1" smtClean="0"/>
              <a:t>туралы</a:t>
            </a:r>
            <a:r>
              <a:rPr lang="ru-RU" sz="3600" b="1" dirty="0" smtClean="0"/>
              <a:t>»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err="1"/>
              <a:t>Қазақстан Республикасы</a:t>
            </a:r>
            <a:r>
              <a:rPr lang="ru-RU" sz="3600" b="1" dirty="0"/>
              <a:t> </a:t>
            </a:r>
            <a:r>
              <a:rPr lang="ru-RU" sz="3600" b="1" dirty="0" err="1"/>
              <a:t>Білім</a:t>
            </a:r>
            <a:r>
              <a:rPr lang="ru-RU" sz="3600" b="1" dirty="0"/>
              <a:t> </a:t>
            </a:r>
            <a:r>
              <a:rPr lang="ru-RU" sz="3600" b="1" dirty="0" err="1"/>
              <a:t>және ғылым министрінің </a:t>
            </a:r>
            <a:r>
              <a:rPr lang="ru-RU" sz="3600" b="1" dirty="0"/>
              <a:t>2016 </a:t>
            </a:r>
            <a:r>
              <a:rPr lang="ru-RU" sz="3600" b="1" dirty="0" err="1"/>
              <a:t>жылғы </a:t>
            </a:r>
            <a:r>
              <a:rPr lang="ru-RU" sz="3600" b="1" dirty="0"/>
              <a:t>27 </a:t>
            </a:r>
            <a:r>
              <a:rPr lang="ru-RU" sz="3600" b="1" dirty="0" err="1"/>
              <a:t>қаңтардағы </a:t>
            </a:r>
            <a:r>
              <a:rPr lang="ru-RU" sz="3600" b="1" dirty="0"/>
              <a:t>№ 83 </a:t>
            </a:r>
            <a:r>
              <a:rPr lang="ru-RU" sz="3600" b="1" dirty="0" err="1"/>
              <a:t>бұйрығы</a:t>
            </a:r>
            <a:r>
              <a:rPr lang="ru-RU" sz="3600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3249"/>
            <a:ext cx="8229600" cy="714379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https://adilet.zan.kz/kaz/docs/V1600013317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642910" y="4286256"/>
            <a:ext cx="8229600" cy="1643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dirty="0" err="1"/>
              <a:t>Қағидалар жаңа редакцияда</a:t>
            </a:r>
            <a:r>
              <a:rPr lang="ru-RU" sz="3200" b="1" dirty="0"/>
              <a:t> - ҚР </a:t>
            </a:r>
            <a:r>
              <a:rPr lang="ru-RU" sz="3200" b="1" dirty="0" err="1"/>
              <a:t>Оқу-ағарту министрінің </a:t>
            </a:r>
            <a:r>
              <a:rPr lang="ru-RU" sz="3200" b="1" dirty="0"/>
              <a:t>25.02.2025 </a:t>
            </a:r>
            <a:r>
              <a:rPr lang="ru-RU" sz="3200" b="1" dirty="0">
                <a:hlinkClick r:id="rId3"/>
              </a:rPr>
              <a:t>№ 32</a:t>
            </a:r>
            <a:r>
              <a:rPr lang="ru-RU" sz="3200" b="1" dirty="0"/>
              <a:t> 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бұйрығы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1285860"/>
          </a:xfrm>
        </p:spPr>
        <p:txBody>
          <a:bodyPr>
            <a:normAutofit fontScale="90000"/>
          </a:bodyPr>
          <a:lstStyle/>
          <a:p>
            <a:pPr algn="l"/>
            <a:r>
              <a:rPr lang="kk-KZ" sz="4000" b="1" dirty="0" smtClean="0"/>
              <a:t>2.1. Жетістіктер</a:t>
            </a:r>
            <a:r>
              <a:rPr lang="kk-KZ" b="1" dirty="0" smtClean="0"/>
              <a:t>. </a:t>
            </a:r>
            <a:r>
              <a:rPr lang="ru-RU" sz="2200" b="1" dirty="0" err="1"/>
              <a:t>дәлелдемелердің болуы</a:t>
            </a:r>
            <a:r>
              <a:rPr lang="ru-RU" sz="2200" b="1" dirty="0"/>
              <a:t>: </a:t>
            </a:r>
            <a:r>
              <a:rPr lang="ru-RU" sz="2200" b="1" dirty="0" err="1"/>
              <a:t>сертификаттың, грамотаның, алғыс хаттың көшірмелері </a:t>
            </a:r>
            <a:r>
              <a:rPr lang="ru-RU" sz="2200" b="1" dirty="0"/>
              <a:t>(</a:t>
            </a:r>
            <a:r>
              <a:rPr lang="ru-RU" sz="2200" b="1" dirty="0" err="1"/>
              <a:t>платформада</a:t>
            </a:r>
            <a:r>
              <a:rPr lang="ru-RU" sz="2200" b="1" dirty="0"/>
              <a:t> </a:t>
            </a:r>
            <a:r>
              <a:rPr lang="ru-RU" sz="2200" b="1" dirty="0" err="1"/>
              <a:t>аттестатталатын</a:t>
            </a:r>
            <a:r>
              <a:rPr lang="ru-RU" sz="2200" b="1" dirty="0"/>
              <a:t> </a:t>
            </a:r>
            <a:r>
              <a:rPr lang="ru-RU" sz="2200" b="1" dirty="0" err="1"/>
              <a:t>педагогтің құжаттарын қоспағанда, мөрмен куәландырылады</a:t>
            </a:r>
            <a:r>
              <a:rPr lang="ru-RU" sz="2200" b="1" dirty="0"/>
              <a:t>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18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7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1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1503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67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Білім</a:t>
                      </a:r>
                      <a:r>
                        <a:rPr lang="ru-RU" sz="1800" dirty="0"/>
                        <a:t> беру </a:t>
                      </a:r>
                      <a:r>
                        <a:rPr lang="ru-RU" sz="1800" dirty="0" err="1"/>
                        <a:t>ұйымы</a:t>
                      </a:r>
                      <a:endParaRPr lang="ru-RU" sz="18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аудан/қала</a:t>
                      </a:r>
                      <a:endParaRPr lang="ru-RU" sz="18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облыс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(республикалық маңызы </a:t>
                      </a:r>
                      <a:r>
                        <a:rPr lang="ru-RU" sz="1800" dirty="0"/>
                        <a:t>бар </a:t>
                      </a:r>
                      <a:r>
                        <a:rPr lang="ru-RU" sz="1800" dirty="0" err="1"/>
                        <a:t>қала және астана</a:t>
                      </a:r>
                      <a:r>
                        <a:rPr lang="ru-RU" sz="1800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республикалық (халықаралық</a:t>
                      </a:r>
                      <a:r>
                        <a:rPr lang="ru-RU" sz="1800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19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4 (5)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214282" y="3286124"/>
            <a:ext cx="8929718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2.2. Жетістіктер</a:t>
            </a:r>
            <a:r>
              <a:rPr kumimoji="0" lang="kk-KZ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дәлелдемелердің болуы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сертификаттың, грамотаның, алғыс хаттың көшірмелері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платформада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аттестатталатын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педагогтің құжаттарын қоспағанда, мөрмен куәландырылады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/>
        </p:nvGraphicFramePr>
        <p:xfrm>
          <a:off x="142845" y="4500570"/>
          <a:ext cx="8858311" cy="2015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8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9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698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60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Білім</a:t>
                      </a:r>
                      <a:r>
                        <a:rPr lang="ru-RU" sz="1800" dirty="0"/>
                        <a:t> беру </a:t>
                      </a:r>
                      <a:r>
                        <a:rPr lang="ru-RU" sz="1800" dirty="0" err="1"/>
                        <a:t>ұйымы</a:t>
                      </a:r>
                      <a:endParaRPr lang="ru-RU" sz="18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аудан/қала</a:t>
                      </a:r>
                      <a:endParaRPr lang="ru-RU" sz="18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облыс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(республикалық маңызы </a:t>
                      </a:r>
                      <a:r>
                        <a:rPr lang="ru-RU" sz="1800" dirty="0"/>
                        <a:t>бар </a:t>
                      </a:r>
                      <a:r>
                        <a:rPr lang="ru-RU" sz="1800" dirty="0" err="1"/>
                        <a:t>қала және астана</a:t>
                      </a:r>
                      <a:r>
                        <a:rPr lang="ru-RU" sz="1800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республикалық (халықаралық</a:t>
                      </a:r>
                      <a:r>
                        <a:rPr lang="ru-RU" sz="1800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52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4 (5)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3. </a:t>
            </a:r>
            <a:r>
              <a:rPr lang="ru-RU" sz="2800" b="1" dirty="0" err="1" smtClean="0"/>
              <a:t>Тәжірибені жинақтау және тарату</a:t>
            </a:r>
            <a:endParaRPr lang="ru-RU" sz="2800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14282" y="857232"/>
            <a:ext cx="8715436" cy="439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3.1. </a:t>
            </a:r>
            <a:r>
              <a:rPr lang="ru-RU" b="1" dirty="0" err="1" smtClean="0"/>
              <a:t>Ұсынылған оқу-әдістемелік материалдар</a:t>
            </a:r>
            <a:r>
              <a:rPr lang="ru-RU" b="1" dirty="0" smtClean="0"/>
              <a:t> </a:t>
            </a:r>
            <a:r>
              <a:rPr lang="ru-RU" b="1" dirty="0" err="1" smtClean="0"/>
              <a:t>немесе</a:t>
            </a:r>
            <a:r>
              <a:rPr lang="ru-RU" b="1" dirty="0" smtClean="0"/>
              <a:t> </a:t>
            </a:r>
            <a:r>
              <a:rPr lang="ru-RU" b="1" dirty="0" err="1" smtClean="0"/>
              <a:t>бағдарламалар.</a:t>
            </a:r>
            <a:r>
              <a:rPr lang="ru-RU" b="1" dirty="0" smtClean="0"/>
              <a:t> </a:t>
            </a:r>
            <a:r>
              <a:rPr lang="ru-RU" dirty="0" err="1" smtClean="0"/>
              <a:t>дәлелдемелердің болуы</a:t>
            </a:r>
            <a:r>
              <a:rPr lang="ru-RU" dirty="0" smtClean="0"/>
              <a:t>: </a:t>
            </a:r>
            <a:r>
              <a:rPr lang="ru-RU" dirty="0" err="1" smtClean="0"/>
              <a:t>оқу-әдістемелік кеңестің хаттамасынан</a:t>
            </a:r>
            <a:r>
              <a:rPr lang="ru-RU" dirty="0" smtClean="0"/>
              <a:t> </a:t>
            </a:r>
            <a:r>
              <a:rPr lang="ru-RU" dirty="0" err="1" smtClean="0"/>
              <a:t>үзінді, материалдарға сілтеме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1571612"/>
          <a:ext cx="8644000" cy="5030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29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Дидактикалық материалдар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тапсырмалар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жинағы, сабақтарды әзірлеу (сабақтар, іс-шаралар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жұмыс дәптерлері, тренажерлер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оқу, әдістемелік құралдар немесе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әдістемелік ұсынымдар</a:t>
                      </a:r>
                      <a:endParaRPr lang="ru-R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Оқу-әдістемелік құралдар, әдістемелік ұсынымдар немесе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авторлық бағлардамалар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Авторлық бағдарламалар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беру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ұйымы ның әдістемелік кеңесі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аудан/қала 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бөлімінің оқу-әдістемелік кеңесі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ББ </a:t>
                      </a:r>
                      <a:r>
                        <a:rPr lang="ru-RU" dirty="0" err="1"/>
                        <a:t>жанындағы оқу-әдістемелік кеңес немесе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білім</a:t>
                      </a:r>
                      <a:r>
                        <a:rPr lang="ru-RU" dirty="0"/>
                        <a:t> беру </a:t>
                      </a:r>
                      <a:r>
                        <a:rPr lang="ru-RU" dirty="0" err="1"/>
                        <a:t>саласын</a:t>
                      </a:r>
                      <a:r>
                        <a:rPr lang="ru-RU" dirty="0"/>
                        <a:t> да </a:t>
                      </a:r>
                      <a:r>
                        <a:rPr lang="ru-RU" dirty="0" err="1"/>
                        <a:t>уәкілетті органның жанындағы </a:t>
                      </a:r>
                      <a:r>
                        <a:rPr lang="ru-RU" dirty="0" smtClean="0"/>
                        <a:t>РОӘК (Ы. </a:t>
                      </a:r>
                      <a:r>
                        <a:rPr lang="ru-RU" dirty="0" err="1" smtClean="0"/>
                        <a:t>Алтынсарин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атындағы Ұлттық білім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академиясы</a:t>
                      </a:r>
                      <a:endParaRPr lang="ru-RU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білім</a:t>
                      </a:r>
                      <a:r>
                        <a:rPr lang="ru-RU" dirty="0"/>
                        <a:t> беру </a:t>
                      </a:r>
                      <a:r>
                        <a:rPr lang="ru-RU" dirty="0" err="1"/>
                        <a:t>саласында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уәкілетті органның жанындағы </a:t>
                      </a:r>
                      <a:r>
                        <a:rPr lang="ru-RU" dirty="0"/>
                        <a:t>РОӘК (Ы. </a:t>
                      </a:r>
                      <a:r>
                        <a:rPr lang="ru-RU" dirty="0" err="1"/>
                        <a:t>Алтынсарин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атындағы Ұлттық білім</a:t>
                      </a:r>
                      <a:r>
                        <a:rPr lang="ru-RU" dirty="0"/>
                        <a:t> </a:t>
                      </a:r>
                      <a:r>
                        <a:rPr lang="ru-RU" dirty="0" err="1" smtClean="0"/>
                        <a:t>академиясы</a:t>
                      </a:r>
                      <a:endParaRPr lang="ru-RU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100" b="1" dirty="0" smtClean="0"/>
              <a:t>3.2. </a:t>
            </a:r>
            <a:r>
              <a:rPr lang="ru-RU" sz="2100" dirty="0" err="1" smtClean="0"/>
              <a:t>Зерттеу</a:t>
            </a:r>
            <a:r>
              <a:rPr lang="ru-RU" sz="2100" dirty="0" smtClean="0"/>
              <a:t> </a:t>
            </a:r>
            <a:r>
              <a:rPr lang="ru-RU" sz="2100" dirty="0" err="1" smtClean="0"/>
              <a:t>(инновациялық, шығармашылық</a:t>
            </a:r>
            <a:r>
              <a:rPr lang="ru-RU" sz="2100" dirty="0" smtClean="0"/>
              <a:t>) </a:t>
            </a:r>
            <a:r>
              <a:rPr lang="ru-RU" sz="2100" dirty="0" err="1" smtClean="0"/>
              <a:t>қызметі немесе</a:t>
            </a:r>
            <a:r>
              <a:rPr lang="ru-RU" sz="2100" dirty="0" smtClean="0"/>
              <a:t> </a:t>
            </a:r>
            <a:r>
              <a:rPr lang="ru-RU" sz="2100" dirty="0" err="1" smtClean="0"/>
              <a:t>оқу-әдістемелік материалдар</a:t>
            </a:r>
            <a:r>
              <a:rPr lang="ru-RU" sz="2100" dirty="0" smtClean="0"/>
              <a:t> </a:t>
            </a:r>
            <a:r>
              <a:rPr lang="ru-RU" sz="2100" dirty="0" err="1" smtClean="0"/>
              <a:t>негізінді</a:t>
            </a:r>
            <a:r>
              <a:rPr lang="ru-RU" sz="2100" dirty="0" smtClean="0"/>
              <a:t> </a:t>
            </a:r>
            <a:r>
              <a:rPr lang="ru-RU" sz="2100" dirty="0" err="1" smtClean="0"/>
              <a:t>семинарларда</a:t>
            </a:r>
            <a:r>
              <a:rPr lang="ru-RU" sz="2100" dirty="0" smtClean="0"/>
              <a:t>, </a:t>
            </a:r>
            <a:r>
              <a:rPr lang="ru-RU" sz="2100" dirty="0" err="1" smtClean="0"/>
              <a:t>конференцияларда</a:t>
            </a:r>
            <a:r>
              <a:rPr lang="ru-RU" sz="2100" dirty="0" smtClean="0"/>
              <a:t>, </a:t>
            </a:r>
            <a:r>
              <a:rPr lang="ru-RU" sz="2100" dirty="0" err="1" smtClean="0"/>
              <a:t>форумдарда</a:t>
            </a:r>
            <a:r>
              <a:rPr lang="ru-RU" sz="2100" dirty="0" smtClean="0"/>
              <a:t>, </a:t>
            </a:r>
            <a:r>
              <a:rPr lang="ru-RU" sz="2100" dirty="0" err="1" smtClean="0"/>
              <a:t>тренингтерде</a:t>
            </a:r>
            <a:r>
              <a:rPr lang="ru-RU" sz="2100" dirty="0" smtClean="0"/>
              <a:t>, </a:t>
            </a:r>
            <a:r>
              <a:rPr lang="ru-RU" sz="2100" dirty="0" err="1" smtClean="0"/>
              <a:t>шеберлік</a:t>
            </a:r>
            <a:r>
              <a:rPr lang="ru-RU" sz="2100" dirty="0" smtClean="0"/>
              <a:t> </a:t>
            </a:r>
            <a:r>
              <a:rPr lang="ru-RU" sz="2100" dirty="0" err="1" smtClean="0"/>
              <a:t>сыныптарында</a:t>
            </a:r>
            <a:r>
              <a:rPr lang="ru-RU" sz="2100" dirty="0" smtClean="0"/>
              <a:t>, </a:t>
            </a:r>
            <a:r>
              <a:rPr lang="ru-RU" sz="2100" dirty="0" err="1" smtClean="0"/>
              <a:t>біліктілікті</a:t>
            </a:r>
            <a:r>
              <a:rPr lang="ru-RU" sz="2100" dirty="0" smtClean="0"/>
              <a:t> </a:t>
            </a:r>
            <a:r>
              <a:rPr lang="ru-RU" sz="2100" dirty="0" err="1" smtClean="0"/>
              <a:t>арттыру</a:t>
            </a:r>
            <a:r>
              <a:rPr lang="ru-RU" sz="2100" dirty="0" smtClean="0"/>
              <a:t> </a:t>
            </a:r>
            <a:r>
              <a:rPr lang="ru-RU" sz="2100" dirty="0" err="1" smtClean="0"/>
              <a:t>курстарында</a:t>
            </a:r>
            <a:r>
              <a:rPr lang="ru-RU" sz="2100" dirty="0" smtClean="0"/>
              <a:t> </a:t>
            </a:r>
            <a:r>
              <a:rPr lang="ru-RU" sz="2100" dirty="0" err="1" smtClean="0"/>
              <a:t>сөз сөйлеу және </a:t>
            </a:r>
            <a:r>
              <a:rPr lang="ru-RU" sz="2100" dirty="0" smtClean="0"/>
              <a:t>т.б.</a:t>
            </a:r>
            <a:r>
              <a:rPr lang="ru-RU" sz="2100" b="1" dirty="0" smtClean="0"/>
              <a:t>. </a:t>
            </a:r>
            <a:r>
              <a:rPr lang="ru-RU" sz="2100" dirty="0" err="1" smtClean="0"/>
              <a:t>дәлелдемелердің болуы</a:t>
            </a:r>
            <a:r>
              <a:rPr lang="ru-RU" sz="2100" dirty="0" smtClean="0"/>
              <a:t>: </a:t>
            </a:r>
            <a:r>
              <a:rPr lang="ru-RU" sz="2100" dirty="0" err="1" smtClean="0"/>
              <a:t>бұйрықтан үзінді (бұйрықтың көшірмесі</a:t>
            </a:r>
            <a:r>
              <a:rPr lang="ru-RU" sz="2100" dirty="0" smtClean="0"/>
              <a:t>) </a:t>
            </a:r>
            <a:r>
              <a:rPr lang="ru-RU" sz="2100" dirty="0" err="1" smtClean="0"/>
              <a:t>немесе</a:t>
            </a:r>
            <a:r>
              <a:rPr lang="ru-RU" sz="2100" dirty="0" smtClean="0"/>
              <a:t> </a:t>
            </a:r>
            <a:r>
              <a:rPr lang="ru-RU" sz="2100" dirty="0" err="1" smtClean="0"/>
              <a:t>бағдарлама (бағдарламаның көшірмесі</a:t>
            </a:r>
            <a:r>
              <a:rPr lang="ru-RU" sz="2100" dirty="0" smtClean="0"/>
              <a:t>) </a:t>
            </a:r>
            <a:r>
              <a:rPr lang="ru-RU" sz="2100" dirty="0" err="1" smtClean="0"/>
              <a:t>және іс-шара</a:t>
            </a:r>
            <a:r>
              <a:rPr lang="ru-RU" sz="2100" dirty="0" smtClean="0"/>
              <a:t> </a:t>
            </a:r>
            <a:r>
              <a:rPr lang="ru-RU" sz="2100" dirty="0" err="1" smtClean="0"/>
              <a:t>материалдары</a:t>
            </a:r>
            <a:r>
              <a:rPr lang="ru-RU" sz="2100" dirty="0" smtClean="0"/>
              <a:t> </a:t>
            </a:r>
            <a:r>
              <a:rPr lang="ru-RU" sz="2100" dirty="0" err="1" smtClean="0"/>
              <a:t>сілтемесі</a:t>
            </a:r>
            <a:r>
              <a:rPr lang="ru-RU" sz="2100" dirty="0" smtClean="0"/>
              <a:t>. </a:t>
            </a:r>
            <a:r>
              <a:rPr lang="ru-RU" sz="2100" dirty="0" err="1" smtClean="0"/>
              <a:t>Бағдарлама тиісті</a:t>
            </a:r>
            <a:r>
              <a:rPr lang="ru-RU" sz="2100" dirty="0" smtClean="0"/>
              <a:t> </a:t>
            </a:r>
            <a:r>
              <a:rPr lang="ru-RU" sz="2100" dirty="0" err="1" smtClean="0"/>
              <a:t>деңгейде білім</a:t>
            </a:r>
            <a:r>
              <a:rPr lang="ru-RU" sz="2100" dirty="0" smtClean="0"/>
              <a:t> беру </a:t>
            </a:r>
            <a:r>
              <a:rPr lang="ru-RU" sz="2100" dirty="0" err="1" smtClean="0"/>
              <a:t>ұйымымен</a:t>
            </a:r>
            <a:r>
              <a:rPr lang="ru-RU" sz="2100" dirty="0" smtClean="0"/>
              <a:t>, </a:t>
            </a:r>
            <a:r>
              <a:rPr lang="ru-RU" sz="2100" dirty="0" err="1" smtClean="0"/>
              <a:t>ауданның</a:t>
            </a:r>
            <a:r>
              <a:rPr lang="ru-RU" sz="2100" dirty="0" smtClean="0"/>
              <a:t>/</a:t>
            </a:r>
            <a:r>
              <a:rPr lang="ru-RU" sz="2100" dirty="0" err="1" smtClean="0"/>
              <a:t>қаланың</a:t>
            </a:r>
            <a:r>
              <a:rPr lang="ru-RU" sz="2100" dirty="0" smtClean="0"/>
              <a:t>, </a:t>
            </a:r>
            <a:r>
              <a:rPr lang="ru-RU" sz="2100" dirty="0" err="1" smtClean="0"/>
              <a:t>облыстың </a:t>
            </a:r>
            <a:r>
              <a:rPr lang="ru-RU" sz="2100" dirty="0" smtClean="0"/>
              <a:t>(</a:t>
            </a:r>
            <a:r>
              <a:rPr lang="ru-RU" sz="2100" dirty="0" err="1" smtClean="0"/>
              <a:t>республикалық маңызы </a:t>
            </a:r>
            <a:r>
              <a:rPr lang="ru-RU" sz="2100" dirty="0" smtClean="0"/>
              <a:t>бар </a:t>
            </a:r>
            <a:r>
              <a:rPr lang="ru-RU" sz="2100" dirty="0" err="1" smtClean="0"/>
              <a:t>қаланың</a:t>
            </a:r>
            <a:r>
              <a:rPr lang="ru-RU" sz="2100" dirty="0" smtClean="0"/>
              <a:t>) </a:t>
            </a:r>
            <a:r>
              <a:rPr lang="ru-RU" sz="2100" dirty="0" err="1" smtClean="0"/>
              <a:t>білім</a:t>
            </a:r>
            <a:r>
              <a:rPr lang="ru-RU" sz="2100" dirty="0" smtClean="0"/>
              <a:t> </a:t>
            </a:r>
            <a:r>
              <a:rPr lang="ru-RU" sz="2100" dirty="0" err="1" smtClean="0"/>
              <a:t>беруді</a:t>
            </a:r>
            <a:r>
              <a:rPr lang="ru-RU" sz="2100" dirty="0" smtClean="0"/>
              <a:t> </a:t>
            </a:r>
            <a:r>
              <a:rPr lang="ru-RU" sz="2100" dirty="0" err="1" smtClean="0"/>
              <a:t>басқару органдарымен</a:t>
            </a:r>
            <a:r>
              <a:rPr lang="ru-RU" sz="2100" dirty="0" smtClean="0"/>
              <a:t>, </a:t>
            </a:r>
            <a:r>
              <a:rPr lang="ru-RU" sz="2100" dirty="0" err="1" smtClean="0"/>
              <a:t>білім</a:t>
            </a:r>
            <a:r>
              <a:rPr lang="ru-RU" sz="2100" dirty="0" smtClean="0"/>
              <a:t> беру </a:t>
            </a:r>
            <a:r>
              <a:rPr lang="ru-RU" sz="2100" dirty="0" err="1" smtClean="0"/>
              <a:t>саласындағы уәкілетті органмен</a:t>
            </a:r>
            <a:endParaRPr lang="ru-RU" sz="2100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3429000"/>
          <a:ext cx="8644000" cy="2479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0512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18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білім</a:t>
                      </a:r>
                      <a:r>
                        <a:rPr lang="ru-RU" sz="2000" dirty="0"/>
                        <a:t> беру </a:t>
                      </a:r>
                      <a:r>
                        <a:rPr lang="ru-RU" sz="2000" dirty="0" err="1"/>
                        <a:t>ұйымы</a:t>
                      </a:r>
                      <a:endParaRPr lang="ru-RU" sz="20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аудан/қала</a:t>
                      </a:r>
                      <a:endParaRPr lang="ru-RU" sz="20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облыс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(республикалық маңызы </a:t>
                      </a:r>
                      <a:r>
                        <a:rPr lang="ru-RU" sz="2000" dirty="0"/>
                        <a:t>бар </a:t>
                      </a:r>
                      <a:r>
                        <a:rPr lang="ru-RU" sz="2000" dirty="0" err="1"/>
                        <a:t>қала және астана</a:t>
                      </a:r>
                      <a:r>
                        <a:rPr lang="ru-RU" sz="2000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республикалық</a:t>
                      </a:r>
                      <a:r>
                        <a:rPr lang="ru-RU" dirty="0" err="1"/>
                        <a:t> (халықаралық</a:t>
                      </a:r>
                      <a:r>
                        <a:rPr lang="ru-RU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28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 (5)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100" b="1" dirty="0" smtClean="0"/>
              <a:t>3.3</a:t>
            </a:r>
            <a:r>
              <a:rPr lang="ru-RU" sz="2400" b="1" dirty="0" smtClean="0"/>
              <a:t>. </a:t>
            </a:r>
            <a:r>
              <a:rPr lang="ru-RU" sz="2400" dirty="0" err="1" smtClean="0"/>
              <a:t>Зерттеу</a:t>
            </a:r>
            <a:r>
              <a:rPr lang="ru-RU" sz="2400" dirty="0" smtClean="0"/>
              <a:t> </a:t>
            </a:r>
            <a:r>
              <a:rPr lang="ru-RU" sz="2400" dirty="0" err="1" smtClean="0"/>
              <a:t>қызметі (тәжірибені зерттеу</a:t>
            </a:r>
            <a:r>
              <a:rPr lang="ru-RU" sz="2400" dirty="0" smtClean="0"/>
              <a:t>) </a:t>
            </a:r>
            <a:r>
              <a:rPr lang="ru-RU" sz="2400" dirty="0" err="1" smtClean="0"/>
              <a:t>негізінде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баспасөздегі жарияланым</a:t>
            </a:r>
            <a:r>
              <a:rPr lang="ru-RU" sz="2400" dirty="0" smtClean="0"/>
              <a:t> (3 </a:t>
            </a:r>
            <a:r>
              <a:rPr lang="ru-RU" sz="2400" dirty="0" err="1" smtClean="0"/>
              <a:t>автордан</a:t>
            </a:r>
            <a:r>
              <a:rPr lang="ru-RU" sz="2400" dirty="0" smtClean="0"/>
              <a:t> </a:t>
            </a:r>
            <a:r>
              <a:rPr lang="ru-RU" sz="2400" dirty="0" err="1" smtClean="0"/>
              <a:t>көп емес</a:t>
            </a:r>
            <a:r>
              <a:rPr lang="ru-RU" sz="2400" dirty="0" smtClean="0"/>
              <a:t>) </a:t>
            </a:r>
            <a:r>
              <a:rPr lang="ru-RU" sz="2400" dirty="0" err="1" smtClean="0"/>
              <a:t>Ескерту</a:t>
            </a:r>
            <a:r>
              <a:rPr lang="ru-RU" sz="2400" dirty="0" smtClean="0"/>
              <a:t>: ҒБССҚЕК </a:t>
            </a:r>
            <a:r>
              <a:rPr lang="ru-RU" sz="2400" dirty="0" err="1" smtClean="0"/>
              <a:t>немесе</a:t>
            </a:r>
            <a:r>
              <a:rPr lang="ru-RU" sz="2400" dirty="0" smtClean="0"/>
              <a:t> </a:t>
            </a:r>
            <a:r>
              <a:rPr lang="en-US" sz="2400" dirty="0" smtClean="0"/>
              <a:t>Scopus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en-US" sz="2400" dirty="0" smtClean="0"/>
              <a:t>WOS </a:t>
            </a:r>
            <a:r>
              <a:rPr lang="ru-RU" sz="2400" dirty="0" err="1" smtClean="0"/>
              <a:t>базаларына</a:t>
            </a:r>
            <a:r>
              <a:rPr lang="ru-RU" sz="2400" dirty="0" smtClean="0"/>
              <a:t> </a:t>
            </a:r>
            <a:r>
              <a:rPr lang="ru-RU" sz="2400" dirty="0" err="1" smtClean="0"/>
              <a:t>ұсынған басылымдарда</a:t>
            </a:r>
            <a:r>
              <a:rPr lang="ru-RU" sz="2400" dirty="0" smtClean="0"/>
              <a:t> </a:t>
            </a:r>
            <a:r>
              <a:rPr lang="ru-RU" sz="2400" dirty="0" err="1" smtClean="0"/>
              <a:t>жарияланым</a:t>
            </a:r>
            <a:r>
              <a:rPr lang="ru-RU" sz="2400" dirty="0" smtClean="0"/>
              <a:t> </a:t>
            </a:r>
            <a:r>
              <a:rPr lang="ru-RU" sz="2400" dirty="0" err="1" smtClean="0"/>
              <a:t>болған жағдайда </a:t>
            </a:r>
            <a:r>
              <a:rPr lang="ru-RU" sz="2400" dirty="0" smtClean="0"/>
              <a:t>7 </a:t>
            </a:r>
            <a:r>
              <a:rPr lang="ru-RU" sz="2400" dirty="0" err="1" smtClean="0"/>
              <a:t>ұпай қосылады дәлелдемелердің болуы</a:t>
            </a:r>
            <a:r>
              <a:rPr lang="ru-RU" sz="2400" dirty="0" smtClean="0"/>
              <a:t>: </a:t>
            </a:r>
            <a:r>
              <a:rPr lang="ru-RU" sz="2400" dirty="0" err="1" smtClean="0"/>
              <a:t>басылымның көшірмесі </a:t>
            </a:r>
            <a:r>
              <a:rPr lang="ru-RU" sz="2400" dirty="0" smtClean="0"/>
              <a:t>(</a:t>
            </a:r>
            <a:r>
              <a:rPr lang="ru-RU" sz="2400" dirty="0" err="1" smtClean="0"/>
              <a:t>басылымға сілтеме</a:t>
            </a:r>
            <a:r>
              <a:rPr lang="ru-RU" sz="2400" dirty="0" smtClean="0"/>
              <a:t>)</a:t>
            </a:r>
            <a:endParaRPr lang="ru-RU" sz="2100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2714620"/>
          <a:ext cx="8644000" cy="2631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0512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184"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Ы.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Алтынсарин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атындағы Ұлттық 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академиясы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РҚББОӘО,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Балаларды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ерте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дамыту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институты, АИББД ҰҒПО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беру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саласындағы уәкілетті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ұсынған басылымдарында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ұсынылған</a:t>
                      </a:r>
                      <a:endParaRPr lang="ru-RU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28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100" b="1" dirty="0" smtClean="0"/>
              <a:t>3.4</a:t>
            </a:r>
            <a:r>
              <a:rPr lang="ru-RU" sz="2400" b="1" dirty="0" smtClean="0"/>
              <a:t>. </a:t>
            </a:r>
            <a:r>
              <a:rPr lang="ru-RU" sz="2400" dirty="0" err="1" smtClean="0"/>
              <a:t>Шығармашылық (сараптамалық, жұмыс</a:t>
            </a:r>
            <a:r>
              <a:rPr lang="ru-RU" sz="2400" dirty="0" smtClean="0"/>
              <a:t>) </a:t>
            </a:r>
            <a:r>
              <a:rPr lang="ru-RU" sz="2400" dirty="0" err="1" smtClean="0"/>
              <a:t>топтарға, жобаларға немесе</a:t>
            </a:r>
            <a:r>
              <a:rPr lang="ru-RU" sz="2400" dirty="0" smtClean="0"/>
              <a:t> </a:t>
            </a:r>
            <a:r>
              <a:rPr lang="ru-RU" sz="2400" dirty="0" err="1" smtClean="0"/>
              <a:t>конкурстық комиссияларға немесе</a:t>
            </a:r>
            <a:r>
              <a:rPr lang="ru-RU" sz="2400" dirty="0" smtClean="0"/>
              <a:t> </a:t>
            </a:r>
            <a:r>
              <a:rPr lang="ru-RU" sz="2400" dirty="0" err="1" smtClean="0"/>
              <a:t>қазылар алқасына, судьялыққа қатысу.</a:t>
            </a:r>
            <a:r>
              <a:rPr lang="ru-RU" sz="2400" dirty="0" smtClean="0"/>
              <a:t> </a:t>
            </a:r>
            <a:r>
              <a:rPr lang="ru-RU" sz="2400" dirty="0" err="1" smtClean="0"/>
              <a:t>Дәлелдемелердің болуы</a:t>
            </a:r>
            <a:r>
              <a:rPr lang="ru-RU" sz="2400" dirty="0" smtClean="0"/>
              <a:t>: </a:t>
            </a:r>
            <a:r>
              <a:rPr lang="ru-RU" sz="2400" dirty="0" err="1" smtClean="0"/>
              <a:t>бұйрықтан үзінді (бұйрықтың көшірмесі</a:t>
            </a:r>
            <a:r>
              <a:rPr lang="ru-RU" sz="2400" dirty="0" smtClean="0"/>
              <a:t>), </a:t>
            </a:r>
            <a:r>
              <a:rPr lang="ru-RU" sz="2400" dirty="0" err="1" smtClean="0"/>
              <a:t>хаттар</a:t>
            </a:r>
            <a:r>
              <a:rPr lang="ru-RU" sz="2400" dirty="0" smtClean="0"/>
              <a:t> </a:t>
            </a:r>
            <a:r>
              <a:rPr lang="ru-RU" sz="2400" dirty="0" err="1" smtClean="0"/>
              <a:t>(хаттардың көшірмелері</a:t>
            </a:r>
            <a:r>
              <a:rPr lang="ru-RU" sz="2400" dirty="0" smtClean="0"/>
              <a:t>) (</a:t>
            </a:r>
            <a:r>
              <a:rPr lang="ru-RU" sz="2400" dirty="0" err="1" smtClean="0"/>
              <a:t>платформада</a:t>
            </a:r>
            <a:r>
              <a:rPr lang="ru-RU" sz="2400" dirty="0" smtClean="0"/>
              <a:t> </a:t>
            </a:r>
            <a:r>
              <a:rPr lang="ru-RU" sz="2400" dirty="0" err="1" smtClean="0"/>
              <a:t>аттестатталатын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педагогтің құжаттарын қоспағанда</a:t>
            </a:r>
            <a:r>
              <a:rPr lang="ru-RU" sz="2400" dirty="0" smtClean="0"/>
              <a:t>) </a:t>
            </a:r>
            <a:r>
              <a:rPr lang="ru-RU" sz="2400" dirty="0" err="1" smtClean="0"/>
              <a:t>білім</a:t>
            </a:r>
            <a:r>
              <a:rPr lang="ru-RU" sz="2400" dirty="0" smtClean="0"/>
              <a:t> беру </a:t>
            </a:r>
            <a:r>
              <a:rPr lang="ru-RU" sz="2400" dirty="0" err="1" smtClean="0"/>
              <a:t>ұйымының мөрімен және басшының қолымен куәландырылады</a:t>
            </a:r>
            <a:endParaRPr lang="ru-RU" sz="2400" dirty="0" smtClean="0"/>
          </a:p>
          <a:p>
            <a:pPr lvl="0">
              <a:buNone/>
            </a:pPr>
            <a:endParaRPr lang="ru-RU" sz="2100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3214686"/>
          <a:ext cx="8644000" cy="2479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0512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18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білім</a:t>
                      </a:r>
                      <a:r>
                        <a:rPr lang="ru-RU" sz="2000" dirty="0"/>
                        <a:t> беру </a:t>
                      </a:r>
                      <a:r>
                        <a:rPr lang="ru-RU" sz="2000" dirty="0" err="1"/>
                        <a:t>ұйымы</a:t>
                      </a:r>
                      <a:endParaRPr lang="ru-RU" sz="20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аудан/қала</a:t>
                      </a:r>
                      <a:endParaRPr lang="ru-RU" sz="2000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облыс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(республикалық маңызы </a:t>
                      </a:r>
                      <a:r>
                        <a:rPr lang="ru-RU" sz="2000" dirty="0"/>
                        <a:t>бар </a:t>
                      </a:r>
                      <a:r>
                        <a:rPr lang="ru-RU" sz="2000" dirty="0" err="1"/>
                        <a:t>қала және астана</a:t>
                      </a:r>
                      <a:r>
                        <a:rPr lang="ru-RU" sz="2000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/>
                        <a:t>республикалық</a:t>
                      </a:r>
                      <a:r>
                        <a:rPr lang="ru-RU" dirty="0" err="1"/>
                        <a:t> (халықаралық</a:t>
                      </a:r>
                      <a:r>
                        <a:rPr lang="ru-RU" dirty="0"/>
                        <a:t>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28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 (5)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2000" b="1" dirty="0" smtClean="0"/>
              <a:t>3.5. </a:t>
            </a:r>
            <a:r>
              <a:rPr lang="ru-RU" sz="2000" dirty="0" err="1" smtClean="0"/>
              <a:t>Ұсынылған оқу-әдістемелік материалдар</a:t>
            </a:r>
            <a:r>
              <a:rPr lang="ru-RU" sz="2000" dirty="0" smtClean="0"/>
              <a:t>/ </a:t>
            </a:r>
            <a:r>
              <a:rPr lang="ru-RU" sz="2000" dirty="0" err="1" smtClean="0"/>
              <a:t>бағдарламалар негізінде</a:t>
            </a:r>
            <a:r>
              <a:rPr lang="ru-RU" sz="2000" dirty="0" smtClean="0"/>
              <a:t> </a:t>
            </a:r>
            <a:r>
              <a:rPr lang="ru-RU" sz="2000" dirty="0" err="1" smtClean="0"/>
              <a:t>тәжірибені тарату</a:t>
            </a:r>
            <a:r>
              <a:rPr lang="ru-RU" sz="2000" dirty="0" smtClean="0"/>
              <a:t>. </a:t>
            </a:r>
            <a:r>
              <a:rPr lang="ru-RU" sz="2000" dirty="0" err="1" smtClean="0"/>
              <a:t>дәлелдемелердің болуы</a:t>
            </a:r>
            <a:r>
              <a:rPr lang="ru-RU" sz="2000" dirty="0" smtClean="0"/>
              <a:t>: </a:t>
            </a:r>
            <a:r>
              <a:rPr lang="ru-RU" sz="2000" dirty="0" err="1" smtClean="0"/>
              <a:t>бұйрықтан үзінді (бұйрықтың көшірмесі</a:t>
            </a:r>
            <a:r>
              <a:rPr lang="ru-RU" sz="2000" dirty="0" smtClean="0"/>
              <a:t>), </a:t>
            </a:r>
            <a:r>
              <a:rPr lang="ru-RU" sz="2000" dirty="0" err="1" smtClean="0"/>
              <a:t>анықтама, бағдарлама (бағдарламаның көшірмесі</a:t>
            </a:r>
            <a:r>
              <a:rPr lang="ru-RU" sz="2000" dirty="0" smtClean="0"/>
              <a:t>) (</a:t>
            </a:r>
            <a:r>
              <a:rPr lang="ru-RU" sz="2000" dirty="0" err="1" smtClean="0"/>
              <a:t>платформада</a:t>
            </a:r>
            <a:r>
              <a:rPr lang="ru-RU" sz="2000" dirty="0" smtClean="0"/>
              <a:t> </a:t>
            </a:r>
            <a:r>
              <a:rPr lang="ru-RU" sz="2000" dirty="0" err="1" smtClean="0"/>
              <a:t>аттестатталатын</a:t>
            </a:r>
            <a:r>
              <a:rPr lang="ru-RU" sz="2000" dirty="0" smtClean="0"/>
              <a:t> </a:t>
            </a:r>
            <a:r>
              <a:rPr lang="ru-RU" sz="2000" dirty="0" err="1" smtClean="0"/>
              <a:t>педагогтердің материалдарын</a:t>
            </a:r>
            <a:r>
              <a:rPr lang="ru-RU" sz="2000" dirty="0" smtClean="0"/>
              <a:t> </a:t>
            </a:r>
            <a:r>
              <a:rPr lang="ru-RU" sz="2000" dirty="0" err="1" smtClean="0"/>
              <a:t>қоспағанда</a:t>
            </a:r>
            <a:r>
              <a:rPr lang="ru-RU" sz="2000" dirty="0" smtClean="0"/>
              <a:t>)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беру </a:t>
            </a:r>
            <a:r>
              <a:rPr lang="ru-RU" sz="2000" dirty="0" err="1" smtClean="0"/>
              <a:t>ұйымының мөрімен куәландырылады </a:t>
            </a:r>
            <a:r>
              <a:rPr lang="ru-RU" sz="2000" dirty="0" smtClean="0"/>
              <a:t>(</a:t>
            </a:r>
            <a:r>
              <a:rPr lang="ru-RU" sz="2000" dirty="0" err="1" smtClean="0"/>
              <a:t>іс-шаралардың материалдарына</a:t>
            </a:r>
            <a:r>
              <a:rPr lang="ru-RU" sz="2000" dirty="0" smtClean="0"/>
              <a:t> </a:t>
            </a:r>
            <a:r>
              <a:rPr lang="ru-RU" sz="2000" dirty="0" err="1" smtClean="0"/>
              <a:t>сілтеме</a:t>
            </a:r>
            <a:r>
              <a:rPr lang="ru-RU" sz="2000" dirty="0" smtClean="0"/>
              <a:t>)</a:t>
            </a:r>
          </a:p>
          <a:p>
            <a:pPr lvl="0">
              <a:buNone/>
            </a:pPr>
            <a:endParaRPr lang="ru-RU" sz="2100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143116"/>
          <a:ext cx="8715437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6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1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1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ББ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жанындағы оқу-әдістемелік кеңес немесе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беру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саласында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уәкілетті органның жанындағы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РОӘК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беру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саласында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уәкілетті органның жанындағы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РОӘК(Ы.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Алтынсарин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атындағы Ұлттық білім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академиясы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облыс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(республикалық маңызы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бар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қала және астана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кемінде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ауданды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қалаларды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қамту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Республикалық (қамту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облыстан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кем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емес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6 (1-ге 2 б.)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9 (1-ге 3 бал)</a:t>
                      </a:r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2400" b="1" dirty="0" smtClean="0"/>
              <a:t>4. </a:t>
            </a:r>
            <a:r>
              <a:rPr lang="ru-RU" sz="2400" b="1" dirty="0" err="1" smtClean="0"/>
              <a:t>Біліктілікті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арттыру</a:t>
            </a:r>
            <a:endParaRPr lang="ru-RU" sz="2400" b="1" dirty="0" smtClean="0"/>
          </a:p>
          <a:p>
            <a:pPr lvl="0" algn="just">
              <a:buNone/>
            </a:pPr>
            <a:r>
              <a:rPr lang="ru-RU" sz="2000" dirty="0" smtClean="0"/>
              <a:t>	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беру </a:t>
            </a:r>
            <a:r>
              <a:rPr lang="ru-RU" sz="2000" dirty="0" err="1" smtClean="0"/>
              <a:t>саласындағы уәкілетті органмен</a:t>
            </a:r>
            <a:r>
              <a:rPr lang="ru-RU" sz="2000" dirty="0" smtClean="0"/>
              <a:t> </a:t>
            </a:r>
            <a:r>
              <a:rPr lang="ru-RU" sz="2000" dirty="0" err="1" smtClean="0"/>
              <a:t>келісілген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беру</a:t>
            </a:r>
            <a:r>
              <a:rPr lang="ru-RU" sz="2000" dirty="0" smtClean="0"/>
              <a:t> </a:t>
            </a:r>
            <a:r>
              <a:rPr lang="ru-RU" sz="2000" dirty="0" err="1" smtClean="0"/>
              <a:t>бағдарламалары бойынша</a:t>
            </a:r>
            <a:r>
              <a:rPr lang="ru-RU" sz="2000" dirty="0" smtClean="0"/>
              <a:t> </a:t>
            </a:r>
            <a:r>
              <a:rPr lang="ru-RU" sz="2000" dirty="0" err="1" smtClean="0"/>
              <a:t>қызмет бейіні</a:t>
            </a:r>
            <a:r>
              <a:rPr lang="ru-RU" sz="2000" dirty="0" smtClean="0"/>
              <a:t> (</a:t>
            </a:r>
            <a:r>
              <a:rPr lang="ru-RU" sz="2000" dirty="0" err="1" smtClean="0"/>
              <a:t>саласы</a:t>
            </a:r>
            <a:r>
              <a:rPr lang="ru-RU" sz="2000" dirty="0" smtClean="0"/>
              <a:t>) </a:t>
            </a:r>
            <a:r>
              <a:rPr lang="ru-RU" sz="2000" dirty="0" err="1" smtClean="0"/>
              <a:t>бойынша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біліктілікті</a:t>
            </a:r>
            <a:r>
              <a:rPr lang="ru-RU" sz="2000" dirty="0" smtClean="0"/>
              <a:t> </a:t>
            </a:r>
            <a:r>
              <a:rPr lang="ru-RU" sz="2000" dirty="0" err="1" smtClean="0"/>
              <a:t>арттыру</a:t>
            </a:r>
            <a:r>
              <a:rPr lang="ru-RU" sz="2000" dirty="0" smtClean="0"/>
              <a:t> </a:t>
            </a:r>
            <a:r>
              <a:rPr lang="ru-RU" sz="2000" dirty="0" err="1" smtClean="0"/>
              <a:t>курстары</a:t>
            </a:r>
            <a:r>
              <a:rPr lang="ru-RU" sz="2000" dirty="0" smtClean="0"/>
              <a:t> (</a:t>
            </a:r>
            <a:r>
              <a:rPr lang="ru-RU" sz="2000" dirty="0" err="1" smtClean="0"/>
              <a:t>біреуден</a:t>
            </a:r>
            <a:r>
              <a:rPr lang="ru-RU" sz="2000" dirty="0" smtClean="0"/>
              <a:t> кем </a:t>
            </a:r>
            <a:r>
              <a:rPr lang="ru-RU" sz="2000" dirty="0" err="1" smtClean="0"/>
              <a:t>емес</a:t>
            </a:r>
            <a:r>
              <a:rPr lang="ru-RU" sz="2000" dirty="0" smtClean="0"/>
              <a:t>) (</a:t>
            </a:r>
            <a:r>
              <a:rPr lang="ru-RU" sz="2000" dirty="0" err="1" smtClean="0"/>
              <a:t>жалпы</a:t>
            </a:r>
            <a:r>
              <a:rPr lang="ru-RU" sz="2000" dirty="0" smtClean="0"/>
              <a:t> </a:t>
            </a:r>
            <a:r>
              <a:rPr lang="ru-RU" sz="2000" dirty="0" err="1" smtClean="0"/>
              <a:t>сағат </a:t>
            </a:r>
            <a:r>
              <a:rPr lang="ru-RU" sz="2000" dirty="0" smtClean="0"/>
              <a:t>саны). </a:t>
            </a:r>
            <a:r>
              <a:rPr lang="ru-RU" sz="2000" dirty="0" err="1" smtClean="0"/>
              <a:t>дәлелдемелердің болуы</a:t>
            </a:r>
            <a:r>
              <a:rPr lang="ru-RU" sz="2000" dirty="0" smtClean="0"/>
              <a:t>: </a:t>
            </a:r>
            <a:r>
              <a:rPr lang="ru-RU" sz="2000" dirty="0" err="1" smtClean="0"/>
              <a:t>сертификаттың көшірмесі </a:t>
            </a:r>
            <a:r>
              <a:rPr lang="ru-RU" sz="2000" dirty="0" smtClean="0"/>
              <a:t>(</a:t>
            </a:r>
            <a:r>
              <a:rPr lang="ru-RU" sz="2000" dirty="0" err="1" smtClean="0"/>
              <a:t>платформада</a:t>
            </a:r>
            <a:r>
              <a:rPr lang="ru-RU" sz="2000" dirty="0" smtClean="0"/>
              <a:t> </a:t>
            </a:r>
            <a:r>
              <a:rPr lang="ru-RU" sz="2000" dirty="0" err="1" smtClean="0"/>
              <a:t>аттестатталатын</a:t>
            </a:r>
            <a:r>
              <a:rPr lang="ru-RU" sz="2000" dirty="0" smtClean="0"/>
              <a:t> </a:t>
            </a:r>
            <a:r>
              <a:rPr lang="ru-RU" sz="2000" dirty="0" err="1" smtClean="0"/>
              <a:t>педагогтің құжаттарын қоспағанда</a:t>
            </a:r>
            <a:r>
              <a:rPr lang="ru-RU" sz="2000" dirty="0" smtClean="0"/>
              <a:t>)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беру </a:t>
            </a:r>
            <a:r>
              <a:rPr lang="ru-RU" sz="2000" dirty="0" err="1" smtClean="0"/>
              <a:t>ұйымының мөрімен және басшының қолымен куәландырылады</a:t>
            </a:r>
            <a:r>
              <a:rPr lang="ru-RU" sz="2000" dirty="0" smtClean="0"/>
              <a:t>; </a:t>
            </a:r>
            <a:r>
              <a:rPr lang="ru-RU" sz="2000" dirty="0" err="1" smtClean="0"/>
              <a:t>алынған білімді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практикалық қызметке енгізуді</a:t>
            </a:r>
            <a:r>
              <a:rPr lang="ru-RU" sz="2000" dirty="0" smtClean="0"/>
              <a:t> </a:t>
            </a:r>
            <a:r>
              <a:rPr lang="ru-RU" sz="2000" dirty="0" err="1" smtClean="0"/>
              <a:t>растайтын</a:t>
            </a:r>
            <a:r>
              <a:rPr lang="ru-RU" sz="2000" dirty="0" smtClean="0"/>
              <a:t> </a:t>
            </a:r>
            <a:r>
              <a:rPr lang="ru-RU" sz="2000" dirty="0" err="1" smtClean="0"/>
              <a:t>құжат</a:t>
            </a:r>
            <a:r>
              <a:rPr lang="ru-RU" sz="2000" dirty="0" smtClean="0"/>
              <a:t>.</a:t>
            </a:r>
            <a:endParaRPr lang="ru-RU" sz="2000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3500438"/>
          <a:ext cx="8715436" cy="1306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Педагог-модератор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Педагог-сарапшы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Педагог-зерттеуші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</a:rPr>
                        <a:t>Педагог-шебер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80</a:t>
                      </a:r>
                      <a:endParaRPr lang="ru-RU" b="1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108 </a:t>
                      </a:r>
                      <a:r>
                        <a:rPr lang="kk-KZ" b="1" dirty="0" smtClean="0"/>
                        <a:t>және одан жоғары</a:t>
                      </a:r>
                      <a:endParaRPr lang="ru-RU" b="1" dirty="0"/>
                    </a:p>
                  </a:txBody>
                  <a:tcPr marL="47625" marR="47625" marT="28575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kk-KZ" sz="3600" b="1" dirty="0" smtClean="0"/>
              <a:t>Педагог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35785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 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пәнінің</a:t>
            </a:r>
            <a:r>
              <a:rPr lang="ru-RU" dirty="0"/>
              <a:t> </a:t>
            </a:r>
            <a:r>
              <a:rPr lang="ru-RU" dirty="0" err="1"/>
              <a:t>мазмұнын</a:t>
            </a:r>
            <a:r>
              <a:rPr lang="ru-RU" dirty="0"/>
              <a:t> (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салалары</a:t>
            </a:r>
            <a:r>
              <a:rPr lang="ru-RU" dirty="0"/>
              <a:t>),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 smtClean="0"/>
              <a:t>алушылардың</a:t>
            </a:r>
            <a:r>
              <a:rPr lang="ru-RU" dirty="0" smtClean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педагогика мен </a:t>
            </a:r>
            <a:r>
              <a:rPr lang="ru-RU" dirty="0" err="1"/>
              <a:t>психологияның</a:t>
            </a:r>
            <a:r>
              <a:rPr lang="ru-RU" dirty="0"/>
              <a:t> </a:t>
            </a:r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ru-RU" dirty="0" err="1"/>
              <a:t>тәсілдерін</a:t>
            </a:r>
            <a:r>
              <a:rPr lang="ru-RU" dirty="0"/>
              <a:t> </a:t>
            </a:r>
            <a:r>
              <a:rPr lang="ru-RU" dirty="0" err="1"/>
              <a:t>біледі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жоспарлауды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,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әдістерді</a:t>
            </a:r>
            <a:r>
              <a:rPr lang="ru-RU" dirty="0"/>
              <a:t>,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стратегияларын</a:t>
            </a:r>
            <a:r>
              <a:rPr lang="ru-RU" dirty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құралдарын</a:t>
            </a:r>
            <a:r>
              <a:rPr lang="ru-RU" dirty="0"/>
              <a:t> </a:t>
            </a:r>
            <a:r>
              <a:rPr lang="ru-RU" dirty="0" err="1"/>
              <a:t>меңгереді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танымдық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процесінің</a:t>
            </a:r>
            <a:r>
              <a:rPr lang="ru-RU" dirty="0"/>
              <a:t> </a:t>
            </a:r>
            <a:r>
              <a:rPr lang="ru-RU" dirty="0" err="1"/>
              <a:t>қағидаттарын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 smtClean="0"/>
              <a:t>сабақ</a:t>
            </a:r>
            <a:r>
              <a:rPr lang="ru-RU" dirty="0" smtClean="0"/>
              <a:t> </a:t>
            </a:r>
            <a:r>
              <a:rPr lang="ru-RU" dirty="0" err="1"/>
              <a:t>өткізеді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күтілетін</a:t>
            </a:r>
            <a:r>
              <a:rPr lang="ru-RU" dirty="0"/>
              <a:t> </a:t>
            </a:r>
            <a:r>
              <a:rPr lang="ru-RU" dirty="0" err="1"/>
              <a:t>нәтижелерге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жеткізеді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алушылардың</a:t>
            </a:r>
            <a:r>
              <a:rPr lang="ru-RU" dirty="0"/>
              <a:t> (</a:t>
            </a:r>
            <a:r>
              <a:rPr lang="ru-RU" dirty="0" err="1"/>
              <a:t>тәрбиеленушілердің</a:t>
            </a:r>
            <a:r>
              <a:rPr lang="ru-RU" dirty="0"/>
              <a:t>) </a:t>
            </a:r>
            <a:r>
              <a:rPr lang="ru-RU" dirty="0" err="1"/>
              <a:t>қажеттіліктерін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тәсілді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ұйымы деңгейіндегі іс-шараларға қатысады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ата-аналарды</a:t>
            </a:r>
            <a:r>
              <a:rPr lang="ru-RU" dirty="0"/>
              <a:t> </a:t>
            </a:r>
            <a:r>
              <a:rPr lang="ru-RU" dirty="0" err="1"/>
              <a:t>(заңды өкілдерді</a:t>
            </a:r>
            <a:r>
              <a:rPr lang="ru-RU" dirty="0"/>
              <a:t>) </a:t>
            </a:r>
            <a:r>
              <a:rPr lang="ru-RU" dirty="0" err="1"/>
              <a:t>оқыту (тәрбиелеу, дамыту</a:t>
            </a:r>
            <a:r>
              <a:rPr lang="ru-RU" dirty="0"/>
              <a:t>) </a:t>
            </a:r>
            <a:r>
              <a:rPr lang="ru-RU" dirty="0" err="1"/>
              <a:t>нәтижелері туралы</a:t>
            </a:r>
            <a:r>
              <a:rPr lang="ru-RU" dirty="0"/>
              <a:t> </a:t>
            </a:r>
            <a:r>
              <a:rPr lang="ru-RU" dirty="0" err="1"/>
              <a:t>хабардар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, </a:t>
            </a:r>
            <a:r>
              <a:rPr lang="ru-RU" dirty="0" err="1"/>
              <a:t>әріптестерімен (тәрбиеленуші</a:t>
            </a:r>
            <a:r>
              <a:rPr lang="ru-RU" dirty="0"/>
              <a:t>)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алушылардың үлгерімін </a:t>
            </a:r>
            <a:r>
              <a:rPr lang="ru-RU" dirty="0"/>
              <a:t>(</a:t>
            </a:r>
            <a:r>
              <a:rPr lang="ru-RU" dirty="0" err="1"/>
              <a:t>дамуын</a:t>
            </a:r>
            <a:r>
              <a:rPr lang="ru-RU" dirty="0"/>
              <a:t>) </a:t>
            </a:r>
            <a:r>
              <a:rPr lang="ru-RU" dirty="0" err="1"/>
              <a:t>талқылайды;</a:t>
            </a:r>
            <a:endParaRPr lang="ru-RU" dirty="0"/>
          </a:p>
          <a:p>
            <a:r>
              <a:rPr lang="ru-RU" dirty="0"/>
              <a:t>      </a:t>
            </a:r>
            <a:r>
              <a:rPr lang="ru-RU" dirty="0" err="1"/>
              <a:t>оқыту тәжірибесін жетілдірудегі</a:t>
            </a:r>
            <a:r>
              <a:rPr lang="ru-RU" dirty="0"/>
              <a:t> </a:t>
            </a:r>
            <a:r>
              <a:rPr lang="ru-RU" dirty="0" err="1"/>
              <a:t>өз қажеттіліктерін айқындайды, әріптестерімен өзара іс-қимыл жасайды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қауіпсіз және қолайлы білім</a:t>
            </a:r>
            <a:r>
              <a:rPr lang="ru-RU" dirty="0"/>
              <a:t> беру (</a:t>
            </a:r>
            <a:r>
              <a:rPr lang="ru-RU" dirty="0" err="1"/>
              <a:t>дамыту</a:t>
            </a:r>
            <a:r>
              <a:rPr lang="ru-RU" dirty="0"/>
              <a:t>) </a:t>
            </a:r>
            <a:r>
              <a:rPr lang="ru-RU" dirty="0" err="1"/>
              <a:t>ортасының нормаларын</a:t>
            </a:r>
            <a:r>
              <a:rPr lang="ru-RU" dirty="0"/>
              <a:t>, </a:t>
            </a:r>
            <a:r>
              <a:rPr lang="ru-RU" dirty="0" err="1"/>
              <a:t>этикалық нормаларды</a:t>
            </a:r>
            <a:r>
              <a:rPr lang="ru-RU" dirty="0"/>
              <a:t> </a:t>
            </a:r>
            <a:r>
              <a:rPr lang="ru-RU" dirty="0" err="1"/>
              <a:t>сақтайды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04"/>
          </a:xfrm>
        </p:spPr>
        <p:txBody>
          <a:bodyPr>
            <a:normAutofit fontScale="90000"/>
          </a:bodyPr>
          <a:lstStyle/>
          <a:p>
            <a:r>
              <a:rPr lang="kk-KZ" sz="3200" b="1" dirty="0" smtClean="0"/>
              <a:t>Педагог-модератор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2151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err="1" smtClean="0"/>
              <a:t>кемінде</a:t>
            </a:r>
            <a:r>
              <a:rPr lang="ru-RU" sz="1600" dirty="0" smtClean="0"/>
              <a:t> </a:t>
            </a:r>
            <a:r>
              <a:rPr lang="ru-RU" sz="1600" dirty="0" err="1"/>
              <a:t>екі</a:t>
            </a:r>
            <a:r>
              <a:rPr lang="ru-RU" sz="1600" dirty="0"/>
              <a:t> </a:t>
            </a:r>
            <a:r>
              <a:rPr lang="ru-RU" sz="1600" dirty="0" err="1"/>
              <a:t>жыл</a:t>
            </a:r>
            <a:r>
              <a:rPr lang="ru-RU" sz="1600" dirty="0"/>
              <a:t> </a:t>
            </a:r>
            <a:r>
              <a:rPr lang="ru-RU" sz="1600" dirty="0" err="1"/>
              <a:t>педагогикалық өтілі </a:t>
            </a:r>
            <a:r>
              <a:rPr lang="ru-RU" sz="1600" dirty="0"/>
              <a:t>бар </a:t>
            </a:r>
            <a:r>
              <a:rPr lang="ru-RU" sz="1600" dirty="0" err="1"/>
              <a:t>және мынадай</a:t>
            </a:r>
            <a:r>
              <a:rPr lang="ru-RU" sz="1600" dirty="0"/>
              <a:t> </a:t>
            </a:r>
            <a:r>
              <a:rPr lang="ru-RU" sz="1600" dirty="0" err="1"/>
              <a:t>кәсіби құзыреттіліктері бар</a:t>
            </a:r>
            <a:r>
              <a:rPr lang="ru-RU" sz="1600" dirty="0"/>
              <a:t> </a:t>
            </a:r>
            <a:r>
              <a:rPr lang="ru-RU" sz="1600" dirty="0" err="1"/>
              <a:t>педагогтер</a:t>
            </a:r>
            <a:r>
              <a:rPr lang="ru-RU" sz="1600" dirty="0"/>
              <a:t>:</a:t>
            </a:r>
          </a:p>
          <a:p>
            <a:r>
              <a:rPr lang="ru-RU" sz="1600" dirty="0"/>
              <a:t>     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алушылардың</a:t>
            </a:r>
            <a:r>
              <a:rPr lang="ru-RU" sz="1600" dirty="0"/>
              <a:t> </a:t>
            </a:r>
            <a:r>
              <a:rPr lang="ru-RU" sz="1600" dirty="0" err="1" smtClean="0"/>
              <a:t>жеке</a:t>
            </a:r>
            <a:r>
              <a:rPr lang="ru-RU" sz="1600" dirty="0" smtClean="0"/>
              <a:t> </a:t>
            </a:r>
            <a:r>
              <a:rPr lang="ru-RU" sz="1600" dirty="0" err="1"/>
              <a:t>ерекшеліктері</a:t>
            </a:r>
            <a:r>
              <a:rPr lang="ru-RU" sz="1600" dirty="0"/>
              <a:t> мен </a:t>
            </a:r>
            <a:r>
              <a:rPr lang="ru-RU" sz="1600" dirty="0" err="1"/>
              <a:t>қажеттіліктерін</a:t>
            </a:r>
            <a:r>
              <a:rPr lang="ru-RU" sz="1600" dirty="0"/>
              <a:t> </a:t>
            </a:r>
            <a:r>
              <a:rPr lang="ru-RU" sz="1600" dirty="0" err="1"/>
              <a:t>ескере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, </a:t>
            </a:r>
            <a:r>
              <a:rPr lang="ru-RU" sz="1600" dirty="0" err="1"/>
              <a:t>сабақты</a:t>
            </a:r>
            <a:r>
              <a:rPr lang="ru-RU" sz="1600" dirty="0"/>
              <a:t> </a:t>
            </a:r>
            <a:r>
              <a:rPr lang="ru-RU" sz="1600" dirty="0" err="1" smtClean="0"/>
              <a:t>жоспарлайды</a:t>
            </a:r>
            <a:r>
              <a:rPr lang="ru-RU" sz="1600" dirty="0" smtClean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өткізеді</a:t>
            </a:r>
            <a:r>
              <a:rPr lang="ru-RU" sz="1600" dirty="0"/>
              <a:t>, </a:t>
            </a:r>
            <a:r>
              <a:rPr lang="ru-RU" sz="1600" dirty="0" err="1"/>
              <a:t>күтілетін</a:t>
            </a:r>
            <a:r>
              <a:rPr lang="ru-RU" sz="1600" dirty="0"/>
              <a:t> </a:t>
            </a:r>
            <a:r>
              <a:rPr lang="ru-RU" sz="1600" dirty="0" err="1"/>
              <a:t>нәтижелерге</a:t>
            </a:r>
            <a:r>
              <a:rPr lang="ru-RU" sz="1600" dirty="0"/>
              <a:t> </a:t>
            </a:r>
            <a:r>
              <a:rPr lang="ru-RU" sz="1600" dirty="0" err="1"/>
              <a:t>қол</a:t>
            </a:r>
            <a:r>
              <a:rPr lang="ru-RU" sz="1600" dirty="0"/>
              <a:t> </a:t>
            </a:r>
            <a:r>
              <a:rPr lang="ru-RU" sz="1600" dirty="0" err="1"/>
              <a:t>жеткізу</a:t>
            </a:r>
            <a:r>
              <a:rPr lang="ru-RU" sz="1600" dirty="0"/>
              <a:t> </a:t>
            </a:r>
            <a:r>
              <a:rPr lang="ru-RU" sz="1600" dirty="0" err="1"/>
              <a:t>үшін</a:t>
            </a:r>
            <a:r>
              <a:rPr lang="ru-RU" sz="1600" dirty="0"/>
              <a:t> </a:t>
            </a:r>
            <a:r>
              <a:rPr lang="ru-RU" sz="1600" dirty="0" err="1"/>
              <a:t>бағалаудың</a:t>
            </a:r>
            <a:r>
              <a:rPr lang="ru-RU" sz="1600" dirty="0"/>
              <a:t> </a:t>
            </a:r>
            <a:r>
              <a:rPr lang="ru-RU" sz="1600" dirty="0" err="1"/>
              <a:t>қажетті</a:t>
            </a:r>
            <a:r>
              <a:rPr lang="ru-RU" sz="1600" dirty="0"/>
              <a:t> </a:t>
            </a:r>
            <a:r>
              <a:rPr lang="ru-RU" sz="1600" dirty="0" err="1"/>
              <a:t>әдістемелері</a:t>
            </a:r>
            <a:r>
              <a:rPr lang="ru-RU" sz="1600" dirty="0"/>
              <a:t> мен </a:t>
            </a:r>
            <a:r>
              <a:rPr lang="ru-RU" sz="1600" dirty="0" err="1"/>
              <a:t>құралдарын</a:t>
            </a:r>
            <a:r>
              <a:rPr lang="ru-RU" sz="1600" dirty="0"/>
              <a:t> </a:t>
            </a:r>
            <a:r>
              <a:rPr lang="ru-RU" sz="1600" dirty="0" err="1"/>
              <a:t>анықтайды</a:t>
            </a:r>
            <a:r>
              <a:rPr lang="ru-RU" sz="1600" dirty="0"/>
              <a:t>;</a:t>
            </a:r>
          </a:p>
          <a:p>
            <a:r>
              <a:rPr lang="ru-RU" sz="1600" dirty="0"/>
              <a:t>      </a:t>
            </a:r>
            <a:r>
              <a:rPr lang="ru-RU" sz="1600" dirty="0" err="1"/>
              <a:t>қауіпсіз және қолайлы білім</a:t>
            </a:r>
            <a:r>
              <a:rPr lang="ru-RU" sz="1600" dirty="0"/>
              <a:t> </a:t>
            </a:r>
            <a:r>
              <a:rPr lang="ru-RU" sz="1600" dirty="0" smtClean="0"/>
              <a:t>беру </a:t>
            </a:r>
            <a:r>
              <a:rPr lang="ru-RU" sz="1600" dirty="0" err="1"/>
              <a:t>ортасын</a:t>
            </a:r>
            <a:r>
              <a:rPr lang="ru-RU" sz="1600" dirty="0"/>
              <a:t> </a:t>
            </a:r>
            <a:r>
              <a:rPr lang="ru-RU" sz="1600" dirty="0" err="1"/>
              <a:t>қолдайды</a:t>
            </a:r>
            <a:r>
              <a:rPr lang="ru-RU" sz="1600" dirty="0"/>
              <a:t>, </a:t>
            </a:r>
            <a:r>
              <a:rPr lang="ru-RU" sz="1600" dirty="0" err="1"/>
              <a:t>өз жұмысында этикалық нормаларды</a:t>
            </a:r>
            <a:r>
              <a:rPr lang="ru-RU" sz="1600" dirty="0"/>
              <a:t> </a:t>
            </a:r>
            <a:r>
              <a:rPr lang="ru-RU" sz="1600" dirty="0" err="1"/>
              <a:t>қолданады</a:t>
            </a:r>
            <a:r>
              <a:rPr lang="ru-RU" sz="1600" dirty="0"/>
              <a:t>;</a:t>
            </a:r>
          </a:p>
          <a:p>
            <a:r>
              <a:rPr lang="ru-RU" sz="1600" dirty="0"/>
              <a:t>     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алушылармен</a:t>
            </a:r>
            <a:r>
              <a:rPr lang="ru-RU" sz="1600" dirty="0"/>
              <a:t> </a:t>
            </a:r>
            <a:r>
              <a:rPr lang="ru-RU" sz="1600" dirty="0" smtClean="0"/>
              <a:t> </a:t>
            </a:r>
            <a:r>
              <a:rPr lang="ru-RU" sz="1600" dirty="0" err="1"/>
              <a:t>және ата-аналармен</a:t>
            </a:r>
            <a:r>
              <a:rPr lang="ru-RU" sz="1600" dirty="0"/>
              <a:t> </a:t>
            </a:r>
            <a:r>
              <a:rPr lang="ru-RU" sz="1600" dirty="0" err="1"/>
              <a:t>(заңды өкілдермен</a:t>
            </a:r>
            <a:r>
              <a:rPr lang="ru-RU" sz="1600" dirty="0"/>
              <a:t>) </a:t>
            </a:r>
            <a:r>
              <a:rPr lang="ru-RU" sz="1600" dirty="0" err="1" smtClean="0"/>
              <a:t>оқыту </a:t>
            </a:r>
            <a:r>
              <a:rPr lang="ru-RU" sz="1600" dirty="0" err="1"/>
              <a:t>нәтижелерін және жақсарту жолдарын</a:t>
            </a:r>
            <a:r>
              <a:rPr lang="ru-RU" sz="1600" dirty="0"/>
              <a:t> </a:t>
            </a:r>
            <a:r>
              <a:rPr lang="ru-RU" sz="1600" dirty="0" err="1"/>
              <a:t>талқылайды;</a:t>
            </a:r>
            <a:endParaRPr lang="ru-RU" sz="1600" dirty="0"/>
          </a:p>
          <a:p>
            <a:r>
              <a:rPr lang="ru-RU" sz="1600" dirty="0"/>
              <a:t>     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 smtClean="0"/>
              <a:t>алушылардың </a:t>
            </a:r>
            <a:r>
              <a:rPr lang="ru-RU" sz="1600" dirty="0" err="1"/>
              <a:t>жеке</a:t>
            </a:r>
            <a:r>
              <a:rPr lang="ru-RU" sz="1600" dirty="0"/>
              <a:t> </a:t>
            </a:r>
            <a:r>
              <a:rPr lang="ru-RU" sz="1600" dirty="0" err="1"/>
              <a:t>қабілеттері </a:t>
            </a:r>
            <a:r>
              <a:rPr lang="ru-RU" sz="1600" dirty="0"/>
              <a:t>мен </a:t>
            </a:r>
            <a:r>
              <a:rPr lang="ru-RU" sz="1600" dirty="0" err="1"/>
              <a:t>қажеттіліктерін ескеретін</a:t>
            </a:r>
            <a:r>
              <a:rPr lang="ru-RU" sz="1600" dirty="0"/>
              <a:t> </a:t>
            </a:r>
            <a:r>
              <a:rPr lang="ru-RU" sz="1600" dirty="0" err="1"/>
              <a:t>әріптестердің өзекті нәтижелері мен</a:t>
            </a:r>
            <a:r>
              <a:rPr lang="ru-RU" sz="1600" dirty="0"/>
              <a:t> </a:t>
            </a:r>
            <a:r>
              <a:rPr lang="ru-RU" sz="1600" dirty="0" err="1"/>
              <a:t>өз тәжірибесін талдайды</a:t>
            </a:r>
            <a:r>
              <a:rPr lang="ru-RU" sz="1600" dirty="0"/>
              <a:t>;</a:t>
            </a:r>
          </a:p>
          <a:p>
            <a:r>
              <a:rPr lang="ru-RU" sz="1600" dirty="0"/>
              <a:t>      </a:t>
            </a:r>
            <a:r>
              <a:rPr lang="ru-RU" sz="1600" dirty="0" err="1"/>
              <a:t>білім</a:t>
            </a:r>
            <a:r>
              <a:rPr lang="ru-RU" sz="1600" dirty="0"/>
              <a:t> беру </a:t>
            </a:r>
            <a:r>
              <a:rPr lang="ru-RU" sz="1600" dirty="0" err="1"/>
              <a:t>ұйымының әдістемелік кеңесі ұсынған оқу-әдістемелік материалдарды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бағдарламаларды әзірлейді және енгізеді</a:t>
            </a:r>
            <a:r>
              <a:rPr lang="ru-RU" sz="1600" dirty="0"/>
              <a:t>;</a:t>
            </a:r>
          </a:p>
          <a:p>
            <a:r>
              <a:rPr lang="ru-RU" sz="1600" dirty="0"/>
              <a:t>      "</a:t>
            </a:r>
            <a:r>
              <a:rPr lang="ru-RU" sz="1600" dirty="0" err="1"/>
              <a:t>Жалпы</a:t>
            </a:r>
            <a:r>
              <a:rPr lang="ru-RU" sz="1600" dirty="0"/>
              <a:t>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беретін</a:t>
            </a:r>
            <a:r>
              <a:rPr lang="ru-RU" sz="1600" dirty="0"/>
              <a:t> </a:t>
            </a:r>
            <a:r>
              <a:rPr lang="ru-RU" sz="1600" dirty="0" err="1"/>
              <a:t>пәндер бойынша</a:t>
            </a:r>
            <a:r>
              <a:rPr lang="ru-RU" sz="1600" dirty="0"/>
              <a:t> </a:t>
            </a:r>
            <a:r>
              <a:rPr lang="ru-RU" sz="1600" dirty="0" err="1"/>
              <a:t>республикалық және халықаралық олимпиадалар</a:t>
            </a:r>
            <a:r>
              <a:rPr lang="ru-RU" sz="1600" dirty="0"/>
              <a:t> мен </a:t>
            </a:r>
            <a:r>
              <a:rPr lang="ru-RU" sz="1600" dirty="0" err="1"/>
              <a:t>ғылыми жобалар</a:t>
            </a:r>
            <a:r>
              <a:rPr lang="ru-RU" sz="1600" dirty="0"/>
              <a:t> </a:t>
            </a:r>
            <a:r>
              <a:rPr lang="ru-RU" sz="1600" dirty="0" err="1"/>
              <a:t>конкурстарының </a:t>
            </a:r>
            <a:r>
              <a:rPr lang="ru-RU" sz="1600" dirty="0"/>
              <a:t>(</a:t>
            </a:r>
            <a:r>
              <a:rPr lang="ru-RU" sz="1600" dirty="0" err="1"/>
              <a:t>ғылыми жарыстардың</a:t>
            </a:r>
            <a:r>
              <a:rPr lang="ru-RU" sz="1600" dirty="0"/>
              <a:t>), </a:t>
            </a:r>
            <a:r>
              <a:rPr lang="ru-RU" sz="1600" dirty="0" err="1"/>
              <a:t>орындаушылар</a:t>
            </a:r>
            <a:r>
              <a:rPr lang="ru-RU" sz="1600" dirty="0"/>
              <a:t> </a:t>
            </a:r>
            <a:r>
              <a:rPr lang="ru-RU" sz="1600" dirty="0" err="1"/>
              <a:t>конкурстарының</a:t>
            </a:r>
            <a:r>
              <a:rPr lang="ru-RU" sz="1600" dirty="0"/>
              <a:t>, </a:t>
            </a:r>
            <a:r>
              <a:rPr lang="ru-RU" sz="1600" dirty="0" err="1"/>
              <a:t>кәсіби шеберлік</a:t>
            </a:r>
            <a:r>
              <a:rPr lang="ru-RU" sz="1600" dirty="0"/>
              <a:t> </a:t>
            </a:r>
            <a:r>
              <a:rPr lang="ru-RU" sz="1600" dirty="0" err="1"/>
              <a:t>конкурстарының және спорттық жарыстардың тізбесін</a:t>
            </a:r>
            <a:r>
              <a:rPr lang="ru-RU" sz="1600" dirty="0"/>
              <a:t> </a:t>
            </a:r>
            <a:r>
              <a:rPr lang="ru-RU" sz="1600" dirty="0" err="1"/>
              <a:t>және оларды</a:t>
            </a:r>
            <a:r>
              <a:rPr lang="ru-RU" sz="1600" dirty="0"/>
              <a:t> </a:t>
            </a:r>
            <a:r>
              <a:rPr lang="ru-RU" sz="1600" dirty="0" err="1"/>
              <a:t>іріктеу</a:t>
            </a:r>
            <a:r>
              <a:rPr lang="ru-RU" sz="1600" dirty="0"/>
              <a:t> </a:t>
            </a:r>
            <a:r>
              <a:rPr lang="ru-RU" sz="1600" dirty="0" err="1"/>
              <a:t>өлшемшарттарын бекіту</a:t>
            </a:r>
            <a:r>
              <a:rPr lang="ru-RU" sz="1600" dirty="0"/>
              <a:t> </a:t>
            </a:r>
            <a:r>
              <a:rPr lang="ru-RU" sz="1600" dirty="0" err="1"/>
              <a:t>туралы</a:t>
            </a:r>
            <a:r>
              <a:rPr lang="ru-RU" sz="1600" dirty="0"/>
              <a:t>" </a:t>
            </a:r>
            <a:r>
              <a:rPr lang="ru-RU" sz="1600" dirty="0" err="1"/>
              <a:t>Қазақстан Республикасы</a:t>
            </a:r>
            <a:r>
              <a:rPr lang="ru-RU" sz="1600" dirty="0"/>
              <a:t>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және ғылым министрінің </a:t>
            </a:r>
            <a:r>
              <a:rPr lang="ru-RU" sz="1600" dirty="0"/>
              <a:t>2011 </a:t>
            </a:r>
            <a:r>
              <a:rPr lang="ru-RU" sz="1600" dirty="0" err="1"/>
              <a:t>жылғы </a:t>
            </a:r>
            <a:r>
              <a:rPr lang="ru-RU" sz="1600" dirty="0"/>
              <a:t>7 </a:t>
            </a:r>
            <a:r>
              <a:rPr lang="ru-RU" sz="1600" dirty="0" err="1"/>
              <a:t>желтоқсандағы </a:t>
            </a:r>
            <a:r>
              <a:rPr lang="ru-RU" sz="1600" dirty="0"/>
              <a:t>№ 514  </a:t>
            </a:r>
            <a:r>
              <a:rPr lang="ru-RU" sz="1600" dirty="0" err="1">
                <a:hlinkClick r:id="rId2"/>
              </a:rPr>
              <a:t>бұйрығымен</a:t>
            </a:r>
            <a:r>
              <a:rPr lang="ru-RU" sz="1600" dirty="0"/>
              <a:t> </a:t>
            </a:r>
            <a:r>
              <a:rPr lang="ru-RU" sz="1600" dirty="0" err="1"/>
              <a:t>бекітілген</a:t>
            </a:r>
            <a:r>
              <a:rPr lang="ru-RU" sz="1600" dirty="0"/>
              <a:t> </a:t>
            </a:r>
            <a:r>
              <a:rPr lang="ru-RU" sz="1600" dirty="0" err="1"/>
              <a:t>тізбеге</a:t>
            </a:r>
            <a:r>
              <a:rPr lang="ru-RU" sz="1600" dirty="0"/>
              <a:t> </a:t>
            </a:r>
            <a:r>
              <a:rPr lang="ru-RU" sz="1600" dirty="0" err="1"/>
              <a:t>сәйкес </a:t>
            </a:r>
            <a:r>
              <a:rPr lang="ru-RU" sz="1600" dirty="0"/>
              <a:t>(</a:t>
            </a:r>
            <a:r>
              <a:rPr lang="ru-RU" sz="1600" dirty="0" err="1"/>
              <a:t>бұдан әрі </a:t>
            </a:r>
            <a:r>
              <a:rPr lang="ru-RU" sz="1600" dirty="0"/>
              <a:t>– </a:t>
            </a:r>
            <a:r>
              <a:rPr lang="ru-RU" sz="1600" dirty="0" err="1"/>
              <a:t>Тізбе</a:t>
            </a:r>
            <a:r>
              <a:rPr lang="ru-RU" sz="1600" dirty="0"/>
              <a:t>)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облыстың </a:t>
            </a:r>
            <a:r>
              <a:rPr lang="ru-RU" sz="1600" dirty="0"/>
              <a:t>(</a:t>
            </a:r>
            <a:r>
              <a:rPr lang="ru-RU" sz="1600" dirty="0" err="1"/>
              <a:t>республикалық маңызы </a:t>
            </a:r>
            <a:r>
              <a:rPr lang="ru-RU" sz="1600" dirty="0"/>
              <a:t>бар </a:t>
            </a:r>
            <a:r>
              <a:rPr lang="ru-RU" sz="1600" dirty="0" err="1"/>
              <a:t>қалалардың</a:t>
            </a:r>
            <a:r>
              <a:rPr lang="ru-RU" sz="1600" dirty="0"/>
              <a:t>, </a:t>
            </a:r>
            <a:r>
              <a:rPr lang="ru-RU" sz="1600" dirty="0" err="1"/>
              <a:t>астананың</a:t>
            </a:r>
            <a:r>
              <a:rPr lang="ru-RU" sz="1600" dirty="0"/>
              <a:t>)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басқармасы немесе</a:t>
            </a:r>
            <a:r>
              <a:rPr lang="ru-RU" sz="1600" dirty="0"/>
              <a:t> </a:t>
            </a:r>
            <a:r>
              <a:rPr lang="ru-RU" sz="1600" dirty="0" err="1"/>
              <a:t>тиісті</a:t>
            </a:r>
            <a:r>
              <a:rPr lang="ru-RU" sz="1600" dirty="0"/>
              <a:t> </a:t>
            </a:r>
            <a:r>
              <a:rPr lang="ru-RU" sz="1600" dirty="0" err="1"/>
              <a:t>саланың уәкілетті органының білім</a:t>
            </a:r>
            <a:r>
              <a:rPr lang="ru-RU" sz="1600" dirty="0"/>
              <a:t> беру </a:t>
            </a:r>
            <a:r>
              <a:rPr lang="ru-RU" sz="1600" dirty="0" err="1"/>
              <a:t>саласындағы уәкілетті органмен</a:t>
            </a:r>
            <a:r>
              <a:rPr lang="ru-RU" sz="1600" dirty="0"/>
              <a:t> </a:t>
            </a:r>
            <a:r>
              <a:rPr lang="ru-RU" sz="1600" dirty="0" err="1"/>
              <a:t>келісілген</a:t>
            </a:r>
            <a:r>
              <a:rPr lang="ru-RU" sz="1600" dirty="0"/>
              <a:t> </a:t>
            </a:r>
            <a:r>
              <a:rPr lang="ru-RU" sz="1600" dirty="0" err="1"/>
              <a:t>жоспарына</a:t>
            </a:r>
            <a:r>
              <a:rPr lang="ru-RU" sz="1600" dirty="0"/>
              <a:t> </a:t>
            </a:r>
            <a:r>
              <a:rPr lang="ru-RU" sz="1600" dirty="0" err="1"/>
              <a:t>сәйкес білім</a:t>
            </a:r>
            <a:r>
              <a:rPr lang="ru-RU" sz="1600" dirty="0"/>
              <a:t> </a:t>
            </a:r>
            <a:r>
              <a:rPr lang="ru-RU" sz="1600" dirty="0" err="1"/>
              <a:t>беру</a:t>
            </a:r>
            <a:r>
              <a:rPr lang="ru-RU" sz="1600" dirty="0"/>
              <a:t> </a:t>
            </a:r>
            <a:r>
              <a:rPr lang="ru-RU" sz="1600" dirty="0" err="1"/>
              <a:t>ұйымы деңгейінде олимпиадаларға</a:t>
            </a:r>
            <a:r>
              <a:rPr lang="ru-RU" sz="1600" dirty="0"/>
              <a:t>, </a:t>
            </a:r>
            <a:r>
              <a:rPr lang="ru-RU" sz="1600" dirty="0" err="1"/>
              <a:t>конкурстарға</a:t>
            </a:r>
            <a:r>
              <a:rPr lang="ru-RU" sz="1600" dirty="0"/>
              <a:t>, </a:t>
            </a:r>
            <a:r>
              <a:rPr lang="ru-RU" sz="1600" dirty="0" err="1"/>
              <a:t>жарыстарға қатысушылары </a:t>
            </a:r>
            <a:r>
              <a:rPr lang="ru-RU" sz="1600" dirty="0"/>
              <a:t>бар </a:t>
            </a:r>
            <a:r>
              <a:rPr lang="ru-RU" sz="1600" dirty="0" err="1"/>
              <a:t>болады</a:t>
            </a:r>
            <a:r>
              <a:rPr lang="ru-RU" sz="1600" dirty="0"/>
              <a:t>;</a:t>
            </a:r>
          </a:p>
          <a:p>
            <a:r>
              <a:rPr lang="ru-RU" sz="1600" dirty="0"/>
              <a:t>      </a:t>
            </a:r>
            <a:r>
              <a:rPr lang="ru-RU" sz="1600" dirty="0" err="1"/>
              <a:t>Тізбеге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облыстың</a:t>
            </a:r>
            <a:r>
              <a:rPr lang="ru-RU" sz="1600" dirty="0"/>
              <a:t> (</a:t>
            </a:r>
            <a:r>
              <a:rPr lang="ru-RU" sz="1600" dirty="0" err="1"/>
              <a:t>республикалық</a:t>
            </a:r>
            <a:r>
              <a:rPr lang="ru-RU" sz="1600" dirty="0"/>
              <a:t> </a:t>
            </a:r>
            <a:r>
              <a:rPr lang="ru-RU" sz="1600" dirty="0" err="1"/>
              <a:t>маңызы</a:t>
            </a:r>
            <a:r>
              <a:rPr lang="ru-RU" sz="1600" dirty="0"/>
              <a:t> бар </a:t>
            </a:r>
            <a:r>
              <a:rPr lang="ru-RU" sz="1600" dirty="0" err="1"/>
              <a:t>қалалардың</a:t>
            </a:r>
            <a:r>
              <a:rPr lang="ru-RU" sz="1600" dirty="0"/>
              <a:t>, </a:t>
            </a:r>
            <a:r>
              <a:rPr lang="ru-RU" sz="1600" dirty="0" err="1"/>
              <a:t>астананың</a:t>
            </a:r>
            <a:r>
              <a:rPr lang="ru-RU" sz="1600" dirty="0"/>
              <a:t>)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басқармасы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білім</a:t>
            </a:r>
            <a:r>
              <a:rPr lang="ru-RU" sz="1600" dirty="0"/>
              <a:t> беру </a:t>
            </a:r>
            <a:r>
              <a:rPr lang="ru-RU" sz="1600" dirty="0" err="1"/>
              <a:t>саласындағы</a:t>
            </a:r>
            <a:r>
              <a:rPr lang="ru-RU" sz="1600" dirty="0"/>
              <a:t> </a:t>
            </a:r>
            <a:r>
              <a:rPr lang="ru-RU" sz="1600" dirty="0" err="1"/>
              <a:t>уәкілетті</a:t>
            </a:r>
            <a:r>
              <a:rPr lang="ru-RU" sz="1600" dirty="0"/>
              <a:t> </a:t>
            </a:r>
            <a:r>
              <a:rPr lang="ru-RU" sz="1600" dirty="0" err="1"/>
              <a:t>органмен</a:t>
            </a:r>
            <a:r>
              <a:rPr lang="ru-RU" sz="1600" dirty="0"/>
              <a:t> </a:t>
            </a:r>
            <a:r>
              <a:rPr lang="ru-RU" sz="1600" dirty="0" err="1"/>
              <a:t>келісілген</a:t>
            </a:r>
            <a:r>
              <a:rPr lang="ru-RU" sz="1600" dirty="0"/>
              <a:t> </a:t>
            </a:r>
            <a:r>
              <a:rPr lang="ru-RU" sz="1600" dirty="0" err="1"/>
              <a:t>тиісті</a:t>
            </a:r>
            <a:r>
              <a:rPr lang="ru-RU" sz="1600" dirty="0"/>
              <a:t> </a:t>
            </a:r>
            <a:r>
              <a:rPr lang="ru-RU" sz="1600" dirty="0" err="1"/>
              <a:t>саланың</a:t>
            </a:r>
            <a:r>
              <a:rPr lang="ru-RU" sz="1600" dirty="0"/>
              <a:t> </a:t>
            </a:r>
            <a:r>
              <a:rPr lang="ru-RU" sz="1600" dirty="0" err="1"/>
              <a:t>уәкілетті</a:t>
            </a:r>
            <a:r>
              <a:rPr lang="ru-RU" sz="1600" dirty="0"/>
              <a:t> органы </a:t>
            </a:r>
            <a:r>
              <a:rPr lang="ru-RU" sz="1600" dirty="0" err="1"/>
              <a:t>бекіткен</a:t>
            </a:r>
            <a:r>
              <a:rPr lang="ru-RU" sz="1600" dirty="0"/>
              <a:t> </a:t>
            </a:r>
            <a:r>
              <a:rPr lang="ru-RU" sz="1600" dirty="0" err="1"/>
              <a:t>тізбеге</a:t>
            </a:r>
            <a:r>
              <a:rPr lang="ru-RU" sz="1600" dirty="0"/>
              <a:t> </a:t>
            </a:r>
            <a:r>
              <a:rPr lang="ru-RU" sz="1600" dirty="0" err="1"/>
              <a:t>сәйкес</a:t>
            </a:r>
            <a:r>
              <a:rPr lang="ru-RU" sz="1600" dirty="0"/>
              <a:t> </a:t>
            </a:r>
            <a:r>
              <a:rPr lang="ru-RU" sz="1600" dirty="0" err="1"/>
              <a:t>білім</a:t>
            </a:r>
            <a:r>
              <a:rPr lang="ru-RU" sz="1600" dirty="0"/>
              <a:t> беру </a:t>
            </a:r>
            <a:r>
              <a:rPr lang="ru-RU" sz="1600" dirty="0" err="1"/>
              <a:t>ұйымы</a:t>
            </a:r>
            <a:r>
              <a:rPr lang="ru-RU" sz="1600" dirty="0"/>
              <a:t> </a:t>
            </a:r>
            <a:r>
              <a:rPr lang="ru-RU" sz="1600" dirty="0" err="1"/>
              <a:t>деңгейіндегі</a:t>
            </a:r>
            <a:r>
              <a:rPr lang="ru-RU" sz="1600" dirty="0"/>
              <a:t> </a:t>
            </a:r>
            <a:r>
              <a:rPr lang="ru-RU" sz="1600" dirty="0" err="1"/>
              <a:t>олимпиадаларға</a:t>
            </a:r>
            <a:r>
              <a:rPr lang="ru-RU" sz="1600" dirty="0"/>
              <a:t>, </a:t>
            </a:r>
            <a:r>
              <a:rPr lang="ru-RU" sz="1600" dirty="0" err="1"/>
              <a:t>конкурстарға</a:t>
            </a:r>
            <a:r>
              <a:rPr lang="ru-RU" sz="1600" dirty="0"/>
              <a:t>, </a:t>
            </a:r>
            <a:r>
              <a:rPr lang="ru-RU" sz="1600" dirty="0" err="1"/>
              <a:t>жарыстарға</a:t>
            </a:r>
            <a:r>
              <a:rPr lang="ru-RU" sz="1600" dirty="0"/>
              <a:t> </a:t>
            </a:r>
            <a:r>
              <a:rPr lang="ru-RU" sz="1600" dirty="0" err="1"/>
              <a:t>қатысушы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 smtClean="0"/>
              <a:t>табылады</a:t>
            </a:r>
            <a:r>
              <a:rPr lang="ru-RU" sz="1600" dirty="0" smtClean="0"/>
              <a:t> </a:t>
            </a:r>
            <a:r>
              <a:rPr lang="kk-KZ" sz="1600" dirty="0" smtClean="0"/>
              <a:t>(Астана қ. ББ 2025 жылғы 13 ақпаннан №</a:t>
            </a:r>
            <a:r>
              <a:rPr lang="ru-RU" sz="1600" dirty="0" smtClean="0"/>
              <a:t>275 </a:t>
            </a:r>
            <a:r>
              <a:rPr lang="ru-RU" sz="1600" dirty="0" err="1" smtClean="0"/>
              <a:t>бұйрық</a:t>
            </a:r>
            <a:r>
              <a:rPr lang="ru-RU" sz="1600" dirty="0" smtClean="0"/>
              <a:t>;</a:t>
            </a:r>
            <a:endParaRPr lang="ru-RU" sz="1600" dirty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/>
              <a:t> "педагог-модератор" </a:t>
            </a:r>
            <a:r>
              <a:rPr lang="ru-RU" sz="3800" dirty="0" err="1"/>
              <a:t>біліктілік</a:t>
            </a:r>
            <a:r>
              <a:rPr lang="ru-RU" sz="3800" dirty="0"/>
              <a:t> </a:t>
            </a:r>
            <a:r>
              <a:rPr lang="ru-RU" sz="3800" dirty="0" err="1"/>
              <a:t>санатының жалпы</a:t>
            </a:r>
            <a:r>
              <a:rPr lang="ru-RU" sz="3800" dirty="0"/>
              <a:t> </a:t>
            </a:r>
            <a:r>
              <a:rPr lang="ru-RU" sz="3800" dirty="0" err="1"/>
              <a:t>талаптарына</a:t>
            </a:r>
            <a:r>
              <a:rPr lang="ru-RU" sz="3800" dirty="0"/>
              <a:t> </a:t>
            </a:r>
            <a:r>
              <a:rPr lang="ru-RU" sz="3800" dirty="0" err="1"/>
              <a:t>сәйкес келеді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пәнаралық (пәндік</a:t>
            </a:r>
            <a:r>
              <a:rPr lang="ru-RU" sz="3800" dirty="0"/>
              <a:t>) </a:t>
            </a:r>
            <a:r>
              <a:rPr lang="ru-RU" sz="3800" dirty="0" err="1"/>
              <a:t>байланыстарды</a:t>
            </a:r>
            <a:r>
              <a:rPr lang="ru-RU" sz="3800" dirty="0"/>
              <a:t>, </a:t>
            </a:r>
            <a:r>
              <a:rPr lang="ru-RU" sz="3800" dirty="0" err="1"/>
              <a:t>бағалау технологиялары</a:t>
            </a:r>
            <a:r>
              <a:rPr lang="ru-RU" sz="3800" dirty="0"/>
              <a:t> мен </a:t>
            </a:r>
            <a:r>
              <a:rPr lang="ru-RU" sz="3800" dirty="0" err="1"/>
              <a:t>стратегияларын</a:t>
            </a:r>
            <a:r>
              <a:rPr lang="ru-RU" sz="3800" dirty="0"/>
              <a:t> </a:t>
            </a:r>
            <a:r>
              <a:rPr lang="ru-RU" sz="3800" dirty="0" err="1"/>
              <a:t>жоспарлайды</a:t>
            </a:r>
            <a:r>
              <a:rPr lang="ru-RU" sz="3800" dirty="0"/>
              <a:t> </a:t>
            </a:r>
            <a:r>
              <a:rPr lang="ru-RU" sz="3800" dirty="0" err="1"/>
              <a:t>және қолданады</a:t>
            </a:r>
            <a:r>
              <a:rPr lang="ru-RU" sz="3800" dirty="0"/>
              <a:t>, </a:t>
            </a:r>
            <a:r>
              <a:rPr lang="ru-RU" sz="3800" dirty="0" err="1"/>
              <a:t>жеке</a:t>
            </a:r>
            <a:r>
              <a:rPr lang="ru-RU" sz="3800" dirty="0"/>
              <a:t> </a:t>
            </a:r>
            <a:r>
              <a:rPr lang="ru-RU" sz="3800" dirty="0" err="1"/>
              <a:t>қабілеттер мен</a:t>
            </a:r>
            <a:r>
              <a:rPr lang="ru-RU" sz="3800" dirty="0"/>
              <a:t> </a:t>
            </a:r>
            <a:r>
              <a:rPr lang="ru-RU" sz="3800" dirty="0" err="1"/>
              <a:t>қажеттіліктерді ескереді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қауіпсіз және қолайлы білім</a:t>
            </a:r>
            <a:r>
              <a:rPr lang="ru-RU" sz="3800" dirty="0"/>
              <a:t> беру </a:t>
            </a:r>
            <a:r>
              <a:rPr lang="ru-RU" sz="3800" dirty="0" smtClean="0"/>
              <a:t> </a:t>
            </a:r>
            <a:r>
              <a:rPr lang="ru-RU" sz="3800" dirty="0" err="1"/>
              <a:t>ортасын</a:t>
            </a:r>
            <a:r>
              <a:rPr lang="ru-RU" sz="3800" dirty="0"/>
              <a:t> </a:t>
            </a:r>
            <a:r>
              <a:rPr lang="ru-RU" sz="3800" dirty="0" err="1"/>
              <a:t>қамтамасыз етеді</a:t>
            </a:r>
            <a:r>
              <a:rPr lang="ru-RU" sz="3800" dirty="0"/>
              <a:t>, </a:t>
            </a:r>
            <a:r>
              <a:rPr lang="ru-RU" sz="3800" dirty="0" err="1"/>
              <a:t>өз жұмысында жоғары этикалық нормаларды</a:t>
            </a:r>
            <a:r>
              <a:rPr lang="ru-RU" sz="3800" dirty="0"/>
              <a:t> </a:t>
            </a:r>
            <a:r>
              <a:rPr lang="ru-RU" sz="3800" dirty="0" err="1"/>
              <a:t>басшылыққа алады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білім</a:t>
            </a:r>
            <a:r>
              <a:rPr lang="ru-RU" sz="3800" dirty="0"/>
              <a:t> </a:t>
            </a:r>
            <a:r>
              <a:rPr lang="ru-RU" sz="3800" dirty="0" err="1"/>
              <a:t>алушылардың </a:t>
            </a:r>
            <a:r>
              <a:rPr lang="ru-RU" sz="3800" dirty="0" err="1" smtClean="0"/>
              <a:t> </a:t>
            </a:r>
            <a:r>
              <a:rPr lang="ru-RU" sz="3800" dirty="0" err="1"/>
              <a:t>қабілеттерінің дамуы</a:t>
            </a:r>
            <a:r>
              <a:rPr lang="ru-RU" sz="3800" dirty="0"/>
              <a:t> мен </a:t>
            </a:r>
            <a:r>
              <a:rPr lang="ru-RU" sz="3800" dirty="0" err="1"/>
              <a:t>ілгерілеуін</a:t>
            </a:r>
            <a:r>
              <a:rPr lang="ru-RU" sz="3800" dirty="0"/>
              <a:t> </a:t>
            </a:r>
            <a:r>
              <a:rPr lang="ru-RU" sz="3800" dirty="0" err="1"/>
              <a:t>бағалайды және қадағалайды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білім</a:t>
            </a:r>
            <a:r>
              <a:rPr lang="ru-RU" sz="3800" dirty="0"/>
              <a:t> </a:t>
            </a:r>
            <a:r>
              <a:rPr lang="ru-RU" sz="3800" dirty="0" err="1"/>
              <a:t>алушылардың </a:t>
            </a:r>
            <a:r>
              <a:rPr lang="ru-RU" sz="3800" dirty="0" err="1" smtClean="0"/>
              <a:t>жеке</a:t>
            </a:r>
            <a:r>
              <a:rPr lang="ru-RU" sz="3800" dirty="0" smtClean="0"/>
              <a:t> </a:t>
            </a:r>
            <a:r>
              <a:rPr lang="ru-RU" sz="3800" dirty="0" err="1"/>
              <a:t>қабілеттері </a:t>
            </a:r>
            <a:r>
              <a:rPr lang="ru-RU" sz="3800" dirty="0"/>
              <a:t>мен </a:t>
            </a:r>
            <a:r>
              <a:rPr lang="ru-RU" sz="3800" dirty="0" err="1"/>
              <a:t>қажеттіліктерін дамыту</a:t>
            </a:r>
            <a:r>
              <a:rPr lang="ru-RU" sz="3800" dirty="0"/>
              <a:t> </a:t>
            </a:r>
            <a:r>
              <a:rPr lang="ru-RU" sz="3800" dirty="0" err="1"/>
              <a:t>бойынша</a:t>
            </a:r>
            <a:r>
              <a:rPr lang="ru-RU" sz="3800" dirty="0"/>
              <a:t> </a:t>
            </a:r>
            <a:r>
              <a:rPr lang="ru-RU" sz="3800" dirty="0" err="1"/>
              <a:t>өз тәжірибесінің нәтижелерін және әріптестердің өзекті зерттеулерін</a:t>
            </a:r>
            <a:r>
              <a:rPr lang="ru-RU" sz="3800" dirty="0"/>
              <a:t> </a:t>
            </a:r>
            <a:r>
              <a:rPr lang="ru-RU" sz="3800" dirty="0" err="1"/>
              <a:t>бағалайды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аудан/қала (облыстық маңызы </a:t>
            </a:r>
            <a:r>
              <a:rPr lang="ru-RU" sz="3800" dirty="0"/>
              <a:t>бар </a:t>
            </a:r>
            <a:r>
              <a:rPr lang="ru-RU" sz="3800" dirty="0" err="1"/>
              <a:t>қала</a:t>
            </a:r>
            <a:r>
              <a:rPr lang="ru-RU" sz="3800" dirty="0"/>
              <a:t>) </a:t>
            </a:r>
            <a:r>
              <a:rPr lang="ru-RU" sz="3800" dirty="0" err="1"/>
              <a:t>деңгейінде жұмыстың әртүрлі нысандары</a:t>
            </a:r>
            <a:r>
              <a:rPr lang="ru-RU" sz="3800" dirty="0"/>
              <a:t> </a:t>
            </a:r>
            <a:r>
              <a:rPr lang="ru-RU" sz="3800" dirty="0" err="1"/>
              <a:t>арқылы әріптестеріне әдістемелік қолдау көрсетеді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b="1" dirty="0" err="1"/>
              <a:t>аудан/қала</a:t>
            </a:r>
            <a:r>
              <a:rPr lang="ru-RU" sz="3800" dirty="0" err="1"/>
              <a:t> білім</a:t>
            </a:r>
            <a:r>
              <a:rPr lang="ru-RU" sz="3800" dirty="0"/>
              <a:t> </a:t>
            </a:r>
            <a:r>
              <a:rPr lang="ru-RU" sz="3800" dirty="0" err="1"/>
              <a:t>бөлімінің оқу-әдістемелік кеңесі ұсынған </a:t>
            </a:r>
            <a:r>
              <a:rPr lang="ru-RU" sz="3800" b="1" dirty="0" err="1"/>
              <a:t>оқу-әдістемелік материалдарды</a:t>
            </a:r>
            <a:r>
              <a:rPr lang="ru-RU" sz="3800" b="1" dirty="0"/>
              <a:t> </a:t>
            </a:r>
            <a:r>
              <a:rPr lang="ru-RU" sz="3800" dirty="0" err="1"/>
              <a:t>немесе</a:t>
            </a:r>
            <a:r>
              <a:rPr lang="ru-RU" sz="3800" dirty="0"/>
              <a:t> </a:t>
            </a:r>
            <a:r>
              <a:rPr lang="ru-RU" sz="3800" b="1" dirty="0" err="1"/>
              <a:t>бағдарламаларды әзірлейді және енгізеді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Тізбеге</a:t>
            </a:r>
            <a:r>
              <a:rPr lang="ru-RU" sz="3800" dirty="0"/>
              <a:t> </a:t>
            </a:r>
            <a:r>
              <a:rPr lang="ru-RU" sz="3800" dirty="0" err="1"/>
              <a:t>немесе</a:t>
            </a:r>
            <a:r>
              <a:rPr lang="ru-RU" sz="3800" dirty="0"/>
              <a:t> </a:t>
            </a:r>
            <a:r>
              <a:rPr lang="ru-RU" sz="3800" dirty="0" err="1"/>
              <a:t>облыстың (республикалық маңызы </a:t>
            </a:r>
            <a:r>
              <a:rPr lang="ru-RU" sz="3800" dirty="0"/>
              <a:t>бар </a:t>
            </a:r>
            <a:r>
              <a:rPr lang="ru-RU" sz="3800" dirty="0" err="1"/>
              <a:t>қалалардың</a:t>
            </a:r>
            <a:r>
              <a:rPr lang="ru-RU" sz="3800" dirty="0"/>
              <a:t>, </a:t>
            </a:r>
            <a:r>
              <a:rPr lang="ru-RU" sz="3800" dirty="0" err="1"/>
              <a:t>астананың</a:t>
            </a:r>
            <a:r>
              <a:rPr lang="ru-RU" sz="3800" dirty="0"/>
              <a:t>) </a:t>
            </a:r>
            <a:r>
              <a:rPr lang="ru-RU" sz="3800" dirty="0" err="1"/>
              <a:t>білім</a:t>
            </a:r>
            <a:r>
              <a:rPr lang="ru-RU" sz="3800" dirty="0"/>
              <a:t> </a:t>
            </a:r>
            <a:r>
              <a:rPr lang="ru-RU" sz="3800" dirty="0" err="1"/>
              <a:t>басқармасы немесе</a:t>
            </a:r>
            <a:r>
              <a:rPr lang="ru-RU" sz="3800" dirty="0"/>
              <a:t> </a:t>
            </a:r>
            <a:r>
              <a:rPr lang="ru-RU" sz="3800" dirty="0" err="1"/>
              <a:t>білім</a:t>
            </a:r>
            <a:r>
              <a:rPr lang="ru-RU" sz="3800" dirty="0"/>
              <a:t> беру </a:t>
            </a:r>
            <a:r>
              <a:rPr lang="ru-RU" sz="3800" dirty="0" err="1"/>
              <a:t>саласындағы уәкілетті органмен</a:t>
            </a:r>
            <a:r>
              <a:rPr lang="ru-RU" sz="3800" dirty="0"/>
              <a:t> </a:t>
            </a:r>
            <a:r>
              <a:rPr lang="ru-RU" sz="3800" dirty="0" err="1"/>
              <a:t>келісілген</a:t>
            </a:r>
            <a:r>
              <a:rPr lang="ru-RU" sz="3800" dirty="0"/>
              <a:t> </a:t>
            </a:r>
            <a:r>
              <a:rPr lang="ru-RU" sz="3800" dirty="0" err="1"/>
              <a:t>тиісті</a:t>
            </a:r>
            <a:r>
              <a:rPr lang="ru-RU" sz="3800" dirty="0"/>
              <a:t> </a:t>
            </a:r>
            <a:r>
              <a:rPr lang="ru-RU" sz="3800" dirty="0" err="1"/>
              <a:t>саланың уәкілетті </a:t>
            </a:r>
            <a:r>
              <a:rPr lang="ru-RU" sz="3800" dirty="0"/>
              <a:t>органы </a:t>
            </a:r>
            <a:r>
              <a:rPr lang="ru-RU" sz="3800" dirty="0" err="1"/>
              <a:t>бекіткен</a:t>
            </a:r>
            <a:r>
              <a:rPr lang="ru-RU" sz="3800" dirty="0"/>
              <a:t> </a:t>
            </a:r>
            <a:r>
              <a:rPr lang="ru-RU" sz="3800" dirty="0" err="1"/>
              <a:t>тізбеге</a:t>
            </a:r>
            <a:r>
              <a:rPr lang="ru-RU" sz="3800" dirty="0"/>
              <a:t> </a:t>
            </a:r>
            <a:r>
              <a:rPr lang="ru-RU" sz="3800" dirty="0" err="1"/>
              <a:t>сәйкес </a:t>
            </a:r>
            <a:r>
              <a:rPr lang="ru-RU" sz="3800" b="1" dirty="0"/>
              <a:t>аудан/</a:t>
            </a:r>
            <a:r>
              <a:rPr lang="ru-RU" sz="3800" b="1" dirty="0" err="1"/>
              <a:t>қала</a:t>
            </a:r>
            <a:r>
              <a:rPr lang="ru-RU" sz="3800" dirty="0" err="1"/>
              <a:t> </a:t>
            </a:r>
            <a:r>
              <a:rPr lang="ru-RU" sz="3800" dirty="0"/>
              <a:t>(</a:t>
            </a:r>
            <a:r>
              <a:rPr lang="ru-RU" sz="3800" dirty="0" err="1"/>
              <a:t>облыстық маңызы </a:t>
            </a:r>
            <a:r>
              <a:rPr lang="ru-RU" sz="3800" dirty="0"/>
              <a:t>бар </a:t>
            </a:r>
            <a:r>
              <a:rPr lang="ru-RU" sz="3800" dirty="0" err="1"/>
              <a:t>қала</a:t>
            </a:r>
            <a:r>
              <a:rPr lang="ru-RU" sz="3800" dirty="0"/>
              <a:t>) </a:t>
            </a:r>
            <a:r>
              <a:rPr lang="ru-RU" sz="3800" dirty="0" err="1"/>
              <a:t>деңгейіндегі </a:t>
            </a:r>
            <a:r>
              <a:rPr lang="ru-RU" sz="3800" b="1" dirty="0" err="1"/>
              <a:t>конкурстарға</a:t>
            </a:r>
            <a:r>
              <a:rPr lang="ru-RU" sz="3800" b="1" dirty="0"/>
              <a:t>, </a:t>
            </a:r>
            <a:r>
              <a:rPr lang="ru-RU" sz="3800" b="1" dirty="0" err="1"/>
              <a:t>жарыстарға қатысушылары бар</a:t>
            </a:r>
            <a:r>
              <a:rPr lang="ru-RU" sz="3800" b="1" dirty="0"/>
              <a:t> </a:t>
            </a:r>
            <a:r>
              <a:rPr lang="ru-RU" sz="3800" dirty="0" err="1"/>
              <a:t>болады</a:t>
            </a:r>
            <a:r>
              <a:rPr lang="ru-RU" sz="3800" dirty="0"/>
              <a:t>;</a:t>
            </a:r>
          </a:p>
          <a:p>
            <a:r>
              <a:rPr lang="ru-RU" sz="3800" dirty="0"/>
              <a:t>      </a:t>
            </a:r>
            <a:r>
              <a:rPr lang="ru-RU" sz="3800" dirty="0" err="1"/>
              <a:t>Тізбеге</a:t>
            </a:r>
            <a:r>
              <a:rPr lang="ru-RU" sz="3800" dirty="0"/>
              <a:t> </a:t>
            </a:r>
            <a:r>
              <a:rPr lang="ru-RU" sz="3800" dirty="0" err="1"/>
              <a:t>немесе</a:t>
            </a:r>
            <a:r>
              <a:rPr lang="ru-RU" sz="3800" dirty="0"/>
              <a:t> </a:t>
            </a:r>
            <a:r>
              <a:rPr lang="ru-RU" sz="3800" dirty="0" err="1"/>
              <a:t>облыстың (республикалық маңызы </a:t>
            </a:r>
            <a:r>
              <a:rPr lang="ru-RU" sz="3800" dirty="0"/>
              <a:t>бар </a:t>
            </a:r>
            <a:r>
              <a:rPr lang="ru-RU" sz="3800" dirty="0" err="1"/>
              <a:t>қалалардың</a:t>
            </a:r>
            <a:r>
              <a:rPr lang="ru-RU" sz="3800" dirty="0"/>
              <a:t>, </a:t>
            </a:r>
            <a:r>
              <a:rPr lang="ru-RU" sz="3800" dirty="0" err="1"/>
              <a:t>астананың</a:t>
            </a:r>
            <a:r>
              <a:rPr lang="ru-RU" sz="3800" dirty="0"/>
              <a:t>) </a:t>
            </a:r>
            <a:r>
              <a:rPr lang="ru-RU" sz="3800" dirty="0" err="1"/>
              <a:t>білім</a:t>
            </a:r>
            <a:r>
              <a:rPr lang="ru-RU" sz="3800" dirty="0"/>
              <a:t> </a:t>
            </a:r>
            <a:r>
              <a:rPr lang="ru-RU" sz="3800" dirty="0" err="1"/>
              <a:t>басқармасы немесе</a:t>
            </a:r>
            <a:r>
              <a:rPr lang="ru-RU" sz="3800" dirty="0"/>
              <a:t> </a:t>
            </a:r>
            <a:r>
              <a:rPr lang="ru-RU" sz="3800" dirty="0" err="1"/>
              <a:t>білім</a:t>
            </a:r>
            <a:r>
              <a:rPr lang="ru-RU" sz="3800" dirty="0"/>
              <a:t> беру </a:t>
            </a:r>
            <a:r>
              <a:rPr lang="ru-RU" sz="3800" dirty="0" err="1"/>
              <a:t>саласындағы уәкілетті органмен</a:t>
            </a:r>
            <a:r>
              <a:rPr lang="ru-RU" sz="3800" dirty="0"/>
              <a:t> </a:t>
            </a:r>
            <a:r>
              <a:rPr lang="ru-RU" sz="3800" dirty="0" err="1"/>
              <a:t>келісілген</a:t>
            </a:r>
            <a:r>
              <a:rPr lang="ru-RU" sz="3800" dirty="0"/>
              <a:t> </a:t>
            </a:r>
            <a:r>
              <a:rPr lang="ru-RU" sz="3800" dirty="0" err="1"/>
              <a:t>тиісті</a:t>
            </a:r>
            <a:r>
              <a:rPr lang="ru-RU" sz="3800" dirty="0"/>
              <a:t> </a:t>
            </a:r>
            <a:r>
              <a:rPr lang="ru-RU" sz="3800" dirty="0" err="1"/>
              <a:t>саланың уәкілетті </a:t>
            </a:r>
            <a:r>
              <a:rPr lang="ru-RU" sz="3800" dirty="0"/>
              <a:t>органы </a:t>
            </a:r>
            <a:r>
              <a:rPr lang="ru-RU" sz="3800" dirty="0" err="1"/>
              <a:t>бекіткен</a:t>
            </a:r>
            <a:r>
              <a:rPr lang="ru-RU" sz="3800" dirty="0"/>
              <a:t> </a:t>
            </a:r>
            <a:r>
              <a:rPr lang="ru-RU" sz="3800" dirty="0" err="1"/>
              <a:t>тізбеге</a:t>
            </a:r>
            <a:r>
              <a:rPr lang="ru-RU" sz="3800" dirty="0"/>
              <a:t> </a:t>
            </a:r>
            <a:r>
              <a:rPr lang="ru-RU" sz="3800" dirty="0" err="1"/>
              <a:t>сәйкес аудан</a:t>
            </a:r>
            <a:r>
              <a:rPr lang="ru-RU" sz="3800" dirty="0"/>
              <a:t>, </a:t>
            </a:r>
            <a:r>
              <a:rPr lang="ru-RU" sz="3800" dirty="0" err="1"/>
              <a:t>облыс</a:t>
            </a:r>
            <a:r>
              <a:rPr lang="ru-RU" sz="3800" dirty="0"/>
              <a:t>, </a:t>
            </a:r>
            <a:r>
              <a:rPr lang="ru-RU" sz="3800" dirty="0" err="1"/>
              <a:t>республикалық маңызы </a:t>
            </a:r>
            <a:r>
              <a:rPr lang="ru-RU" sz="3800" dirty="0"/>
              <a:t>бар </a:t>
            </a:r>
            <a:r>
              <a:rPr lang="ru-RU" sz="3800" dirty="0" err="1"/>
              <a:t>қалалар</a:t>
            </a:r>
            <a:r>
              <a:rPr lang="ru-RU" sz="3800" dirty="0"/>
              <a:t>, республика </a:t>
            </a:r>
            <a:r>
              <a:rPr lang="ru-RU" sz="3800" dirty="0" err="1"/>
              <a:t>деңгейінде </a:t>
            </a:r>
            <a:r>
              <a:rPr lang="ru-RU" sz="3800" dirty="0"/>
              <a:t>(</a:t>
            </a:r>
            <a:r>
              <a:rPr lang="ru-RU" sz="3800" dirty="0" err="1"/>
              <a:t>республикалық ведомстволық бағынысты ұйымдар </a:t>
            </a:r>
            <a:r>
              <a:rPr lang="ru-RU" sz="3800" dirty="0"/>
              <a:t>мен </a:t>
            </a:r>
            <a:r>
              <a:rPr lang="ru-RU" sz="3800" dirty="0" err="1"/>
              <a:t>салалық мемлекеттік</a:t>
            </a:r>
            <a:r>
              <a:rPr lang="ru-RU" sz="3800" dirty="0"/>
              <a:t> </a:t>
            </a:r>
            <a:r>
              <a:rPr lang="ru-RU" sz="3800" dirty="0" err="1"/>
              <a:t>органдардың білім</a:t>
            </a:r>
            <a:r>
              <a:rPr lang="ru-RU" sz="3800" dirty="0"/>
              <a:t> беру </a:t>
            </a:r>
            <a:r>
              <a:rPr lang="ru-RU" sz="3800" dirty="0" err="1"/>
              <a:t>ұйымдары үшін</a:t>
            </a:r>
            <a:r>
              <a:rPr lang="ru-RU" sz="3800" dirty="0"/>
              <a:t>) </a:t>
            </a:r>
            <a:r>
              <a:rPr lang="ru-RU" sz="3800" b="1" dirty="0" err="1"/>
              <a:t>кәсіптік шеберлік</a:t>
            </a:r>
            <a:r>
              <a:rPr lang="ru-RU" sz="3800" b="1" dirty="0"/>
              <a:t> </a:t>
            </a:r>
            <a:r>
              <a:rPr lang="ru-RU" sz="3800" b="1" dirty="0" err="1"/>
              <a:t>конкурстарына</a:t>
            </a:r>
            <a:r>
              <a:rPr lang="ru-RU" sz="3800" b="1" dirty="0"/>
              <a:t> </a:t>
            </a:r>
            <a:r>
              <a:rPr lang="ru-RU" sz="3800" b="1" dirty="0" err="1"/>
              <a:t>қатысушы</a:t>
            </a:r>
            <a:r>
              <a:rPr lang="ru-RU" sz="3800" dirty="0" err="1"/>
              <a:t> болып</a:t>
            </a:r>
            <a:r>
              <a:rPr lang="ru-RU" sz="3800" dirty="0"/>
              <a:t> </a:t>
            </a:r>
            <a:r>
              <a:rPr lang="ru-RU" sz="3800" dirty="0" err="1"/>
              <a:t>табылады</a:t>
            </a:r>
            <a:r>
              <a:rPr lang="ru-RU" sz="3800" dirty="0"/>
              <a:t>;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04"/>
          </a:xfrm>
        </p:spPr>
        <p:txBody>
          <a:bodyPr>
            <a:normAutofit fontScale="90000"/>
          </a:bodyPr>
          <a:lstStyle/>
          <a:p>
            <a:r>
              <a:rPr lang="kk-KZ" sz="3200" b="1" dirty="0" smtClean="0"/>
              <a:t>Педагог-сарапшы</a:t>
            </a:r>
            <a:endParaRPr lang="ru-RU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04"/>
          </a:xfrm>
        </p:spPr>
        <p:txBody>
          <a:bodyPr>
            <a:noAutofit/>
          </a:bodyPr>
          <a:lstStyle/>
          <a:p>
            <a:r>
              <a:rPr lang="kk-KZ" sz="3600" b="1" dirty="0" smtClean="0"/>
              <a:t>Педагог-зерттеуші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429396"/>
          </a:xfrm>
        </p:spPr>
        <p:txBody>
          <a:bodyPr>
            <a:noAutofit/>
          </a:bodyPr>
          <a:lstStyle/>
          <a:p>
            <a:r>
              <a:rPr lang="ru-RU" sz="1600" dirty="0"/>
              <a:t> </a:t>
            </a:r>
            <a:r>
              <a:rPr lang="ru-RU" sz="1550" dirty="0"/>
              <a:t>"</a:t>
            </a:r>
            <a:r>
              <a:rPr lang="ru-RU" sz="1550" dirty="0" err="1"/>
              <a:t>педагог-сарапшы</a:t>
            </a:r>
            <a:r>
              <a:rPr lang="ru-RU" sz="1550" dirty="0"/>
              <a:t>" </a:t>
            </a:r>
            <a:r>
              <a:rPr lang="ru-RU" sz="1550" dirty="0" err="1"/>
              <a:t>біліктілік</a:t>
            </a:r>
            <a:r>
              <a:rPr lang="ru-RU" sz="1550" dirty="0"/>
              <a:t> </a:t>
            </a:r>
            <a:r>
              <a:rPr lang="ru-RU" sz="1550" dirty="0" err="1"/>
              <a:t>санатының жалпы</a:t>
            </a:r>
            <a:r>
              <a:rPr lang="ru-RU" sz="1550" dirty="0"/>
              <a:t> </a:t>
            </a:r>
            <a:r>
              <a:rPr lang="ru-RU" sz="1550" dirty="0" err="1"/>
              <a:t>талаптарына</a:t>
            </a:r>
            <a:r>
              <a:rPr lang="ru-RU" sz="1550" dirty="0"/>
              <a:t> </a:t>
            </a:r>
            <a:r>
              <a:rPr lang="ru-RU" sz="1550" dirty="0" err="1"/>
              <a:t>сәйкес келеді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авторлық технологиялар</a:t>
            </a:r>
            <a:r>
              <a:rPr lang="ru-RU" sz="1550" dirty="0"/>
              <a:t> мен </a:t>
            </a:r>
            <a:r>
              <a:rPr lang="ru-RU" sz="1550" dirty="0" err="1"/>
              <a:t>бағалау стратегиялары</a:t>
            </a:r>
            <a:r>
              <a:rPr lang="ru-RU" sz="1550" dirty="0"/>
              <a:t> </a:t>
            </a:r>
            <a:r>
              <a:rPr lang="ru-RU" sz="1550" dirty="0" err="1"/>
              <a:t>негізінде</a:t>
            </a:r>
            <a:r>
              <a:rPr lang="ru-RU" sz="1550" dirty="0"/>
              <a:t> </a:t>
            </a:r>
            <a:r>
              <a:rPr lang="ru-RU" sz="1550" dirty="0" err="1" smtClean="0"/>
              <a:t>оқытудың </a:t>
            </a:r>
            <a:r>
              <a:rPr lang="ru-RU" sz="1550" dirty="0" err="1"/>
              <a:t>кіріктірілген</a:t>
            </a:r>
            <a:r>
              <a:rPr lang="ru-RU" sz="1550" dirty="0"/>
              <a:t> </a:t>
            </a:r>
            <a:r>
              <a:rPr lang="ru-RU" sz="1550" dirty="0" err="1"/>
              <a:t>үдерісін жүзеге асырады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қауіпсіз және қолайлы білім</a:t>
            </a:r>
            <a:r>
              <a:rPr lang="ru-RU" sz="1550" dirty="0"/>
              <a:t> </a:t>
            </a:r>
            <a:r>
              <a:rPr lang="ru-RU" sz="1550" dirty="0" smtClean="0"/>
              <a:t>беру </a:t>
            </a:r>
            <a:r>
              <a:rPr lang="ru-RU" sz="1550" dirty="0" err="1"/>
              <a:t>ортасын</a:t>
            </a:r>
            <a:r>
              <a:rPr lang="ru-RU" sz="1550" dirty="0"/>
              <a:t> </a:t>
            </a:r>
            <a:r>
              <a:rPr lang="ru-RU" sz="1550" dirty="0" err="1"/>
              <a:t>басқарады</a:t>
            </a:r>
            <a:r>
              <a:rPr lang="ru-RU" sz="1550" dirty="0"/>
              <a:t>, </a:t>
            </a:r>
            <a:r>
              <a:rPr lang="ru-RU" sz="1550" dirty="0" err="1"/>
              <a:t>әріптестеріне этикалық нормаларды</a:t>
            </a:r>
            <a:r>
              <a:rPr lang="ru-RU" sz="1550" dirty="0"/>
              <a:t> </a:t>
            </a:r>
            <a:r>
              <a:rPr lang="ru-RU" sz="1550" dirty="0" err="1"/>
              <a:t>түсінуде қолдау көрсетеді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педагогикалық қоғамдастық үшін білім</a:t>
            </a:r>
            <a:r>
              <a:rPr lang="ru-RU" sz="1550" dirty="0"/>
              <a:t> </a:t>
            </a:r>
            <a:r>
              <a:rPr lang="ru-RU" sz="1550" dirty="0" err="1" smtClean="0"/>
              <a:t>алушылардың </a:t>
            </a:r>
            <a:r>
              <a:rPr lang="ru-RU" sz="1550" dirty="0"/>
              <a:t>даму </a:t>
            </a:r>
            <a:r>
              <a:rPr lang="ru-RU" sz="1550" dirty="0" err="1"/>
              <a:t>мониторингінің нәтижелерін пайдалану</a:t>
            </a:r>
            <a:r>
              <a:rPr lang="ru-RU" sz="1550" dirty="0"/>
              <a:t> </a:t>
            </a:r>
            <a:r>
              <a:rPr lang="ru-RU" sz="1550" dirty="0" err="1"/>
              <a:t>бойынша</a:t>
            </a:r>
            <a:r>
              <a:rPr lang="ru-RU" sz="1550" dirty="0"/>
              <a:t> </a:t>
            </a:r>
            <a:r>
              <a:rPr lang="ru-RU" sz="1550" dirty="0" err="1"/>
              <a:t>ұсыныстар әзірлейді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әріптестерімен бірге</a:t>
            </a:r>
            <a:r>
              <a:rPr lang="ru-RU" sz="1550" dirty="0"/>
              <a:t> </a:t>
            </a:r>
            <a:r>
              <a:rPr lang="ru-RU" sz="1550" dirty="0" err="1" smtClean="0"/>
              <a:t>сабақты </a:t>
            </a:r>
            <a:r>
              <a:rPr lang="ru-RU" sz="1550" dirty="0" err="1"/>
              <a:t>зерттейді</a:t>
            </a:r>
            <a:r>
              <a:rPr lang="ru-RU" sz="1550" dirty="0"/>
              <a:t> </a:t>
            </a:r>
            <a:r>
              <a:rPr lang="ru-RU" sz="1550" dirty="0" err="1"/>
              <a:t>және білім</a:t>
            </a:r>
            <a:r>
              <a:rPr lang="ru-RU" sz="1550" dirty="0"/>
              <a:t> беру </a:t>
            </a:r>
            <a:r>
              <a:rPr lang="ru-RU" sz="1550" dirty="0" err="1"/>
              <a:t>ұйымдарында </a:t>
            </a:r>
            <a:r>
              <a:rPr lang="ru-RU" sz="1550" dirty="0" err="1" smtClean="0"/>
              <a:t>оқыту </a:t>
            </a:r>
            <a:r>
              <a:rPr lang="ru-RU" sz="1550" dirty="0" err="1"/>
              <a:t>тәжірибесін жақсарту үшін зерттеу</a:t>
            </a:r>
            <a:r>
              <a:rPr lang="ru-RU" sz="1550" dirty="0"/>
              <a:t> </a:t>
            </a:r>
            <a:r>
              <a:rPr lang="ru-RU" sz="1550" dirty="0" err="1"/>
              <a:t>нәтижелерін таратады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облыс</a:t>
            </a:r>
            <a:r>
              <a:rPr lang="ru-RU" sz="1550" dirty="0"/>
              <a:t> </a:t>
            </a:r>
            <a:r>
              <a:rPr lang="ru-RU" sz="1550" dirty="0" err="1"/>
              <a:t>деңгейінде </a:t>
            </a:r>
            <a:r>
              <a:rPr lang="ru-RU" sz="1550" dirty="0"/>
              <a:t>(</a:t>
            </a:r>
            <a:r>
              <a:rPr lang="ru-RU" sz="1550" dirty="0" err="1"/>
              <a:t>кемінде</a:t>
            </a:r>
            <a:r>
              <a:rPr lang="ru-RU" sz="1550" dirty="0"/>
              <a:t> 3 (</a:t>
            </a:r>
            <a:r>
              <a:rPr lang="ru-RU" sz="1550" dirty="0" err="1"/>
              <a:t>үш</a:t>
            </a:r>
            <a:r>
              <a:rPr lang="ru-RU" sz="1550" dirty="0"/>
              <a:t>) </a:t>
            </a:r>
            <a:r>
              <a:rPr lang="ru-RU" sz="1550" dirty="0" err="1"/>
              <a:t>ауданды</a:t>
            </a:r>
            <a:r>
              <a:rPr lang="ru-RU" sz="1550" dirty="0"/>
              <a:t>/ </a:t>
            </a:r>
            <a:r>
              <a:rPr lang="ru-RU" sz="1550" dirty="0" err="1"/>
              <a:t>қаланы қамти отырып</a:t>
            </a:r>
            <a:r>
              <a:rPr lang="ru-RU" sz="1550" dirty="0"/>
              <a:t>); </a:t>
            </a:r>
            <a:r>
              <a:rPr lang="ru-RU" sz="1550" dirty="0" err="1"/>
              <a:t>республикалық маңызы </a:t>
            </a:r>
            <a:r>
              <a:rPr lang="ru-RU" sz="1550" dirty="0"/>
              <a:t>бар </a:t>
            </a:r>
            <a:r>
              <a:rPr lang="ru-RU" sz="1550" dirty="0" err="1"/>
              <a:t>қалалар </a:t>
            </a:r>
            <a:r>
              <a:rPr lang="ru-RU" sz="1550" dirty="0"/>
              <a:t>мен </a:t>
            </a:r>
            <a:r>
              <a:rPr lang="ru-RU" sz="1550" dirty="0" err="1"/>
              <a:t>Астанада</a:t>
            </a:r>
            <a:r>
              <a:rPr lang="ru-RU" sz="1550" dirty="0"/>
              <a:t>, </a:t>
            </a:r>
            <a:r>
              <a:rPr lang="ru-RU" sz="1550" dirty="0" err="1"/>
              <a:t>республикада</a:t>
            </a:r>
            <a:r>
              <a:rPr lang="ru-RU" sz="1550" dirty="0"/>
              <a:t> (</a:t>
            </a:r>
            <a:r>
              <a:rPr lang="ru-RU" sz="1550" dirty="0" err="1"/>
              <a:t>республикалық ведомстволық бағынысты ұйымдар мен</a:t>
            </a:r>
            <a:r>
              <a:rPr lang="ru-RU" sz="1550" dirty="0"/>
              <a:t> </a:t>
            </a:r>
            <a:r>
              <a:rPr lang="ru-RU" sz="1550" dirty="0" err="1"/>
              <a:t>салалық мемлекеттік</a:t>
            </a:r>
            <a:r>
              <a:rPr lang="ru-RU" sz="1550" dirty="0"/>
              <a:t> </a:t>
            </a:r>
            <a:r>
              <a:rPr lang="ru-RU" sz="1550" dirty="0" err="1"/>
              <a:t>органдардың білім</a:t>
            </a:r>
            <a:r>
              <a:rPr lang="ru-RU" sz="1550" dirty="0"/>
              <a:t> беру </a:t>
            </a:r>
            <a:r>
              <a:rPr lang="ru-RU" sz="1550" dirty="0" err="1"/>
              <a:t>ұйымдары үшін</a:t>
            </a:r>
            <a:r>
              <a:rPr lang="ru-RU" sz="1550" dirty="0"/>
              <a:t>) </a:t>
            </a:r>
            <a:r>
              <a:rPr lang="ru-RU" sz="1550" dirty="0" err="1"/>
              <a:t>тәжірибені таратады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білім</a:t>
            </a:r>
            <a:r>
              <a:rPr lang="ru-RU" sz="1550" dirty="0"/>
              <a:t> </a:t>
            </a:r>
            <a:r>
              <a:rPr lang="ru-RU" sz="1550" dirty="0" err="1"/>
              <a:t>басқармасы жанындағы оқу-әдістемелік кеңес немесе</a:t>
            </a:r>
            <a:r>
              <a:rPr lang="ru-RU" sz="1550" dirty="0"/>
              <a:t> </a:t>
            </a:r>
            <a:r>
              <a:rPr lang="ru-RU" sz="1550" dirty="0" err="1"/>
              <a:t>республикалық оқу-әдістемелік кеңес ұсынған оқу-әдістемелік материалдарды</a:t>
            </a:r>
            <a:r>
              <a:rPr lang="ru-RU" sz="1550" dirty="0"/>
              <a:t> </a:t>
            </a:r>
            <a:r>
              <a:rPr lang="ru-RU" sz="1550" dirty="0" err="1"/>
              <a:t>немесе</a:t>
            </a:r>
            <a:r>
              <a:rPr lang="ru-RU" sz="1550" dirty="0"/>
              <a:t> </a:t>
            </a:r>
            <a:r>
              <a:rPr lang="ru-RU" sz="1550" dirty="0" err="1"/>
              <a:t>бағдарламаларды әзірлейді және енгізеді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Тізбеге</a:t>
            </a:r>
            <a:r>
              <a:rPr lang="ru-RU" sz="1550" dirty="0"/>
              <a:t> </a:t>
            </a:r>
            <a:r>
              <a:rPr lang="ru-RU" sz="1550" dirty="0" err="1"/>
              <a:t>немесе</a:t>
            </a:r>
            <a:r>
              <a:rPr lang="ru-RU" sz="1550" dirty="0"/>
              <a:t> </a:t>
            </a:r>
            <a:r>
              <a:rPr lang="ru-RU" sz="1550" dirty="0" err="1"/>
              <a:t>облыстың (республикалық маңызы </a:t>
            </a:r>
            <a:r>
              <a:rPr lang="ru-RU" sz="1550" dirty="0"/>
              <a:t>бар </a:t>
            </a:r>
            <a:r>
              <a:rPr lang="ru-RU" sz="1550" dirty="0" err="1"/>
              <a:t>қалалардың</a:t>
            </a:r>
            <a:r>
              <a:rPr lang="ru-RU" sz="1550" dirty="0"/>
              <a:t>, </a:t>
            </a:r>
            <a:r>
              <a:rPr lang="ru-RU" sz="1550" dirty="0" err="1"/>
              <a:t>астананың</a:t>
            </a:r>
            <a:r>
              <a:rPr lang="ru-RU" sz="1550" dirty="0"/>
              <a:t>) </a:t>
            </a:r>
            <a:r>
              <a:rPr lang="ru-RU" sz="1550" dirty="0" err="1"/>
              <a:t>білім</a:t>
            </a:r>
            <a:r>
              <a:rPr lang="ru-RU" sz="1550" dirty="0"/>
              <a:t> </a:t>
            </a:r>
            <a:r>
              <a:rPr lang="ru-RU" sz="1550" dirty="0" err="1"/>
              <a:t>басқармасы немесе</a:t>
            </a:r>
            <a:r>
              <a:rPr lang="ru-RU" sz="1550" dirty="0"/>
              <a:t> </a:t>
            </a:r>
            <a:r>
              <a:rPr lang="ru-RU" sz="1550" dirty="0" err="1"/>
              <a:t>білім</a:t>
            </a:r>
            <a:r>
              <a:rPr lang="ru-RU" sz="1550" dirty="0"/>
              <a:t> беру </a:t>
            </a:r>
            <a:r>
              <a:rPr lang="ru-RU" sz="1550" dirty="0" err="1"/>
              <a:t>саласындағы уәкілетті органмен</a:t>
            </a:r>
            <a:r>
              <a:rPr lang="ru-RU" sz="1550" dirty="0"/>
              <a:t> </a:t>
            </a:r>
            <a:r>
              <a:rPr lang="ru-RU" sz="1550" dirty="0" err="1"/>
              <a:t>келісілген</a:t>
            </a:r>
            <a:r>
              <a:rPr lang="ru-RU" sz="1550" dirty="0"/>
              <a:t> </a:t>
            </a:r>
            <a:r>
              <a:rPr lang="ru-RU" sz="1550" dirty="0" err="1"/>
              <a:t>тиісті</a:t>
            </a:r>
            <a:r>
              <a:rPr lang="ru-RU" sz="1550" dirty="0"/>
              <a:t> </a:t>
            </a:r>
            <a:r>
              <a:rPr lang="ru-RU" sz="1550" dirty="0" err="1"/>
              <a:t>саланың уәкілетті </a:t>
            </a:r>
            <a:r>
              <a:rPr lang="ru-RU" sz="1550" dirty="0"/>
              <a:t>органы </a:t>
            </a:r>
            <a:r>
              <a:rPr lang="ru-RU" sz="1550" dirty="0" err="1"/>
              <a:t>бекіткен</a:t>
            </a:r>
            <a:r>
              <a:rPr lang="ru-RU" sz="1550" dirty="0"/>
              <a:t> </a:t>
            </a:r>
            <a:r>
              <a:rPr lang="ru-RU" sz="1550" dirty="0" err="1"/>
              <a:t>тізбеге</a:t>
            </a:r>
            <a:r>
              <a:rPr lang="ru-RU" sz="1550" dirty="0"/>
              <a:t> </a:t>
            </a:r>
            <a:r>
              <a:rPr lang="ru-RU" sz="1550" dirty="0" err="1"/>
              <a:t>сәйкес облыс</a:t>
            </a:r>
            <a:r>
              <a:rPr lang="ru-RU" sz="1550" dirty="0"/>
              <a:t>, </a:t>
            </a:r>
            <a:r>
              <a:rPr lang="ru-RU" sz="1550" dirty="0" err="1"/>
              <a:t>республикалық маңызы </a:t>
            </a:r>
            <a:r>
              <a:rPr lang="ru-RU" sz="1550" dirty="0"/>
              <a:t>бар </a:t>
            </a:r>
            <a:r>
              <a:rPr lang="ru-RU" sz="1550" dirty="0" err="1"/>
              <a:t>қалалар </a:t>
            </a:r>
            <a:r>
              <a:rPr lang="ru-RU" sz="1550" dirty="0"/>
              <a:t>мен </a:t>
            </a:r>
            <a:r>
              <a:rPr lang="ru-RU" sz="1550" dirty="0" err="1"/>
              <a:t>астана</a:t>
            </a:r>
            <a:r>
              <a:rPr lang="ru-RU" sz="1550" dirty="0"/>
              <a:t>, республика </a:t>
            </a:r>
            <a:r>
              <a:rPr lang="ru-RU" sz="1550" dirty="0" err="1"/>
              <a:t>деңгейінде </a:t>
            </a:r>
            <a:r>
              <a:rPr lang="ru-RU" sz="1550" dirty="0"/>
              <a:t>(</a:t>
            </a:r>
            <a:r>
              <a:rPr lang="ru-RU" sz="1550" dirty="0" err="1"/>
              <a:t>республикалық ведомстволық бағынысты ұйымдар және салалық мемлекеттік</a:t>
            </a:r>
            <a:r>
              <a:rPr lang="ru-RU" sz="1550" dirty="0"/>
              <a:t> </a:t>
            </a:r>
            <a:r>
              <a:rPr lang="ru-RU" sz="1550" dirty="0" err="1"/>
              <a:t>органдардың білім</a:t>
            </a:r>
            <a:r>
              <a:rPr lang="ru-RU" sz="1550" dirty="0"/>
              <a:t> беру </a:t>
            </a:r>
            <a:r>
              <a:rPr lang="ru-RU" sz="1550" dirty="0" err="1"/>
              <a:t>ұйымдары үшін</a:t>
            </a:r>
            <a:r>
              <a:rPr lang="ru-RU" sz="1550" dirty="0"/>
              <a:t>) </a:t>
            </a:r>
            <a:r>
              <a:rPr lang="ru-RU" sz="1550" b="1" dirty="0" err="1"/>
              <a:t>кәсіптік шеберлік</a:t>
            </a:r>
            <a:r>
              <a:rPr lang="ru-RU" sz="1550" b="1" dirty="0"/>
              <a:t> </a:t>
            </a:r>
            <a:r>
              <a:rPr lang="ru-RU" sz="1550" b="1" dirty="0" err="1"/>
              <a:t>конкурстарына</a:t>
            </a:r>
            <a:r>
              <a:rPr lang="ru-RU" sz="1550" b="1" dirty="0"/>
              <a:t> </a:t>
            </a:r>
            <a:r>
              <a:rPr lang="ru-RU" sz="1550" b="1" dirty="0" err="1"/>
              <a:t>қатысушы </a:t>
            </a:r>
            <a:r>
              <a:rPr lang="ru-RU" sz="1550" dirty="0" err="1"/>
              <a:t>болып</a:t>
            </a:r>
            <a:r>
              <a:rPr lang="ru-RU" sz="1550" dirty="0"/>
              <a:t> </a:t>
            </a:r>
            <a:r>
              <a:rPr lang="ru-RU" sz="1550" dirty="0" err="1"/>
              <a:t>табылады</a:t>
            </a:r>
            <a:r>
              <a:rPr lang="ru-RU" sz="1550" dirty="0"/>
              <a:t>;</a:t>
            </a:r>
          </a:p>
          <a:p>
            <a:r>
              <a:rPr lang="ru-RU" sz="1550" dirty="0"/>
              <a:t>      </a:t>
            </a:r>
            <a:r>
              <a:rPr lang="ru-RU" sz="1550" dirty="0" err="1"/>
              <a:t>Тізбеге</a:t>
            </a:r>
            <a:r>
              <a:rPr lang="ru-RU" sz="1550" dirty="0"/>
              <a:t> </a:t>
            </a:r>
            <a:r>
              <a:rPr lang="ru-RU" sz="1550" dirty="0" err="1"/>
              <a:t>немесе</a:t>
            </a:r>
            <a:r>
              <a:rPr lang="ru-RU" sz="1550" dirty="0"/>
              <a:t> </a:t>
            </a:r>
            <a:r>
              <a:rPr lang="ru-RU" sz="1550" dirty="0" err="1"/>
              <a:t>облыстың (республикалық маңызы </a:t>
            </a:r>
            <a:r>
              <a:rPr lang="ru-RU" sz="1550" dirty="0"/>
              <a:t>бар </a:t>
            </a:r>
            <a:r>
              <a:rPr lang="ru-RU" sz="1550" dirty="0" err="1"/>
              <a:t>қалалардың</a:t>
            </a:r>
            <a:r>
              <a:rPr lang="ru-RU" sz="1550" dirty="0"/>
              <a:t>, </a:t>
            </a:r>
            <a:r>
              <a:rPr lang="ru-RU" sz="1550" dirty="0" err="1"/>
              <a:t>астананың</a:t>
            </a:r>
            <a:r>
              <a:rPr lang="ru-RU" sz="1550" dirty="0"/>
              <a:t>) </a:t>
            </a:r>
            <a:r>
              <a:rPr lang="ru-RU" sz="1550" dirty="0" err="1"/>
              <a:t>білім</a:t>
            </a:r>
            <a:r>
              <a:rPr lang="ru-RU" sz="1550" dirty="0"/>
              <a:t> </a:t>
            </a:r>
            <a:r>
              <a:rPr lang="ru-RU" sz="1550" dirty="0" err="1"/>
              <a:t>басқармасы немесе</a:t>
            </a:r>
            <a:r>
              <a:rPr lang="ru-RU" sz="1550" dirty="0"/>
              <a:t> </a:t>
            </a:r>
            <a:r>
              <a:rPr lang="ru-RU" sz="1550" dirty="0" err="1"/>
              <a:t>білім</a:t>
            </a:r>
            <a:r>
              <a:rPr lang="ru-RU" sz="1550" dirty="0"/>
              <a:t> беру </a:t>
            </a:r>
            <a:r>
              <a:rPr lang="ru-RU" sz="1550" dirty="0" err="1"/>
              <a:t>саласындағы уәкілетті органмен</a:t>
            </a:r>
            <a:r>
              <a:rPr lang="ru-RU" sz="1550" dirty="0"/>
              <a:t> </a:t>
            </a:r>
            <a:r>
              <a:rPr lang="ru-RU" sz="1550" dirty="0" err="1"/>
              <a:t>келісілген</a:t>
            </a:r>
            <a:r>
              <a:rPr lang="ru-RU" sz="1550" dirty="0"/>
              <a:t> </a:t>
            </a:r>
            <a:r>
              <a:rPr lang="ru-RU" sz="1550" dirty="0" err="1"/>
              <a:t>тиісті</a:t>
            </a:r>
            <a:r>
              <a:rPr lang="ru-RU" sz="1550" dirty="0"/>
              <a:t> </a:t>
            </a:r>
            <a:r>
              <a:rPr lang="ru-RU" sz="1550" dirty="0" err="1"/>
              <a:t>саланың уәкілетті </a:t>
            </a:r>
            <a:r>
              <a:rPr lang="ru-RU" sz="1550" dirty="0"/>
              <a:t>органы </a:t>
            </a:r>
            <a:r>
              <a:rPr lang="ru-RU" sz="1550" dirty="0" err="1"/>
              <a:t>бекіткен</a:t>
            </a:r>
            <a:r>
              <a:rPr lang="ru-RU" sz="1550" dirty="0"/>
              <a:t> </a:t>
            </a:r>
            <a:r>
              <a:rPr lang="ru-RU" sz="1550" dirty="0" err="1"/>
              <a:t>тізбеге</a:t>
            </a:r>
            <a:r>
              <a:rPr lang="ru-RU" sz="1550" dirty="0"/>
              <a:t> </a:t>
            </a:r>
            <a:r>
              <a:rPr lang="ru-RU" sz="1550" dirty="0" err="1"/>
              <a:t>сәйкес облыс</a:t>
            </a:r>
            <a:r>
              <a:rPr lang="ru-RU" sz="1550" dirty="0"/>
              <a:t>, </a:t>
            </a:r>
            <a:r>
              <a:rPr lang="ru-RU" sz="1550" dirty="0" err="1"/>
              <a:t>республикалық маңызы </a:t>
            </a:r>
            <a:r>
              <a:rPr lang="ru-RU" sz="1550" dirty="0"/>
              <a:t>бар </a:t>
            </a:r>
            <a:r>
              <a:rPr lang="ru-RU" sz="1550" dirty="0" err="1"/>
              <a:t>қалалар </a:t>
            </a:r>
            <a:r>
              <a:rPr lang="ru-RU" sz="1550" dirty="0"/>
              <a:t>мен </a:t>
            </a:r>
            <a:r>
              <a:rPr lang="ru-RU" sz="1550" dirty="0" err="1"/>
              <a:t>астана</a:t>
            </a:r>
            <a:r>
              <a:rPr lang="ru-RU" sz="1550" dirty="0"/>
              <a:t>, республика (</a:t>
            </a:r>
            <a:r>
              <a:rPr lang="ru-RU" sz="1550" dirty="0" err="1"/>
              <a:t>республикалық ведомстволық бағынысты ұйымдар </a:t>
            </a:r>
            <a:r>
              <a:rPr lang="ru-RU" sz="1550" dirty="0"/>
              <a:t>мен </a:t>
            </a:r>
            <a:r>
              <a:rPr lang="ru-RU" sz="1550" dirty="0" err="1"/>
              <a:t>салалық мемлекеттік</a:t>
            </a:r>
            <a:r>
              <a:rPr lang="ru-RU" sz="1550" dirty="0"/>
              <a:t> </a:t>
            </a:r>
            <a:r>
              <a:rPr lang="ru-RU" sz="1550" dirty="0" err="1"/>
              <a:t>органдардың білім</a:t>
            </a:r>
            <a:r>
              <a:rPr lang="ru-RU" sz="1550" dirty="0"/>
              <a:t> беру </a:t>
            </a:r>
            <a:r>
              <a:rPr lang="ru-RU" sz="1550" dirty="0" err="1"/>
              <a:t>ұйымдары үшін</a:t>
            </a:r>
            <a:r>
              <a:rPr lang="ru-RU" sz="1550" dirty="0"/>
              <a:t>) </a:t>
            </a:r>
            <a:r>
              <a:rPr lang="ru-RU" sz="1550" dirty="0" err="1"/>
              <a:t>деңгейінде </a:t>
            </a:r>
            <a:r>
              <a:rPr lang="ru-RU" sz="1550" b="1" dirty="0" err="1"/>
              <a:t>олимпиадаларға</a:t>
            </a:r>
            <a:r>
              <a:rPr lang="ru-RU" sz="1550" b="1" dirty="0"/>
              <a:t>, </a:t>
            </a:r>
            <a:r>
              <a:rPr lang="ru-RU" sz="1550" b="1" dirty="0" err="1"/>
              <a:t>конкурстарға</a:t>
            </a:r>
            <a:r>
              <a:rPr lang="ru-RU" sz="1550" b="1" dirty="0"/>
              <a:t>, </a:t>
            </a:r>
            <a:r>
              <a:rPr lang="ru-RU" sz="1550" b="1" dirty="0" err="1"/>
              <a:t>жарыстарға қатысушылары </a:t>
            </a:r>
            <a:r>
              <a:rPr lang="ru-RU" sz="1550" b="1" dirty="0"/>
              <a:t>бар</a:t>
            </a:r>
            <a:r>
              <a:rPr lang="ru-RU" sz="1550" dirty="0"/>
              <a:t>;</a:t>
            </a:r>
          </a:p>
          <a:p>
            <a:endParaRPr lang="ru-RU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Autofit/>
          </a:bodyPr>
          <a:lstStyle/>
          <a:p>
            <a:r>
              <a:rPr lang="kk-KZ" sz="3600" b="1" dirty="0" smtClean="0"/>
              <a:t>Педагог-шебер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rmAutofit fontScale="40000" lnSpcReduction="20000"/>
          </a:bodyPr>
          <a:lstStyle/>
          <a:p>
            <a:r>
              <a:rPr lang="ru-RU" sz="4500" dirty="0"/>
              <a:t>"</a:t>
            </a:r>
            <a:r>
              <a:rPr lang="ru-RU" sz="4500" dirty="0" err="1"/>
              <a:t>педагог-зерттеуші</a:t>
            </a:r>
            <a:r>
              <a:rPr lang="ru-RU" sz="4500" dirty="0"/>
              <a:t>" </a:t>
            </a:r>
            <a:r>
              <a:rPr lang="ru-RU" sz="4500" dirty="0" err="1"/>
              <a:t>біліктілік</a:t>
            </a:r>
            <a:r>
              <a:rPr lang="ru-RU" sz="4500" dirty="0"/>
              <a:t> </a:t>
            </a:r>
            <a:r>
              <a:rPr lang="ru-RU" sz="4500" dirty="0" err="1"/>
              <a:t>санатының жалпы</a:t>
            </a:r>
            <a:r>
              <a:rPr lang="ru-RU" sz="4500" dirty="0"/>
              <a:t> </a:t>
            </a:r>
            <a:r>
              <a:rPr lang="ru-RU" sz="4500" dirty="0" err="1"/>
              <a:t>талаптарына</a:t>
            </a:r>
            <a:r>
              <a:rPr lang="ru-RU" sz="4500" dirty="0"/>
              <a:t> </a:t>
            </a:r>
            <a:r>
              <a:rPr lang="ru-RU" sz="4500" dirty="0" err="1"/>
              <a:t>сәйкес келеді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тәжірибені зерттеу</a:t>
            </a:r>
            <a:r>
              <a:rPr lang="ru-RU" sz="4500" dirty="0"/>
              <a:t> </a:t>
            </a:r>
            <a:r>
              <a:rPr lang="ru-RU" sz="4500" dirty="0" err="1"/>
              <a:t>нәтижелерін ескере</a:t>
            </a:r>
            <a:r>
              <a:rPr lang="ru-RU" sz="4500" dirty="0"/>
              <a:t> </a:t>
            </a:r>
            <a:r>
              <a:rPr lang="ru-RU" sz="4500" dirty="0" err="1"/>
              <a:t>отырып</a:t>
            </a:r>
            <a:r>
              <a:rPr lang="ru-RU" sz="4500" dirty="0"/>
              <a:t>, </a:t>
            </a:r>
            <a:r>
              <a:rPr lang="ru-RU" sz="4500" dirty="0" err="1" smtClean="0"/>
              <a:t>оқытудың </a:t>
            </a:r>
            <a:r>
              <a:rPr lang="ru-RU" sz="4500" dirty="0" err="1"/>
              <a:t>кіріктірілген</a:t>
            </a:r>
            <a:r>
              <a:rPr lang="ru-RU" sz="4500" dirty="0"/>
              <a:t> </a:t>
            </a:r>
            <a:r>
              <a:rPr lang="ru-RU" sz="4500" dirty="0" err="1"/>
              <a:t>үдерісін жоспарлайды</a:t>
            </a:r>
            <a:r>
              <a:rPr lang="ru-RU" sz="4500" dirty="0"/>
              <a:t> </a:t>
            </a:r>
            <a:r>
              <a:rPr lang="ru-RU" sz="4500" dirty="0" err="1"/>
              <a:t>және жүзеге асырады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қауіпсіз және қолайлы білім</a:t>
            </a:r>
            <a:r>
              <a:rPr lang="ru-RU" sz="4500" dirty="0"/>
              <a:t> </a:t>
            </a:r>
            <a:r>
              <a:rPr lang="ru-RU" sz="4500" dirty="0" smtClean="0"/>
              <a:t>беру </a:t>
            </a:r>
            <a:r>
              <a:rPr lang="ru-RU" sz="4500" dirty="0" err="1"/>
              <a:t>ортасын</a:t>
            </a:r>
            <a:r>
              <a:rPr lang="ru-RU" sz="4500" dirty="0"/>
              <a:t> </a:t>
            </a:r>
            <a:r>
              <a:rPr lang="ru-RU" sz="4500" dirty="0" err="1"/>
              <a:t>құру бойынша</a:t>
            </a:r>
            <a:r>
              <a:rPr lang="ru-RU" sz="4500" dirty="0"/>
              <a:t> </a:t>
            </a:r>
            <a:r>
              <a:rPr lang="ru-RU" sz="4500" dirty="0" err="1"/>
              <a:t>тиімді</a:t>
            </a:r>
            <a:r>
              <a:rPr lang="ru-RU" sz="4500" dirty="0"/>
              <a:t> </a:t>
            </a:r>
            <a:r>
              <a:rPr lang="ru-RU" sz="4500" dirty="0" err="1"/>
              <a:t>тәжірибені таратады</a:t>
            </a:r>
            <a:r>
              <a:rPr lang="ru-RU" sz="4500" dirty="0"/>
              <a:t>, </a:t>
            </a:r>
            <a:r>
              <a:rPr lang="ru-RU" sz="4500" dirty="0" err="1"/>
              <a:t>этикалық нормаларды</a:t>
            </a:r>
            <a:r>
              <a:rPr lang="ru-RU" sz="4500" dirty="0"/>
              <a:t> </a:t>
            </a:r>
            <a:r>
              <a:rPr lang="ru-RU" sz="4500" dirty="0" err="1"/>
              <a:t>сақтаудың үлгісі болып</a:t>
            </a:r>
            <a:r>
              <a:rPr lang="ru-RU" sz="4500" dirty="0"/>
              <a:t> </a:t>
            </a:r>
            <a:r>
              <a:rPr lang="ru-RU" sz="4500" dirty="0" err="1"/>
              <a:t>табылады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педагогикалық қоғамдастықта білім</a:t>
            </a:r>
            <a:r>
              <a:rPr lang="ru-RU" sz="4500" dirty="0"/>
              <a:t> </a:t>
            </a:r>
            <a:r>
              <a:rPr lang="ru-RU" sz="4500" dirty="0" err="1" smtClean="0"/>
              <a:t>алушыларды</a:t>
            </a:r>
            <a:r>
              <a:rPr lang="ru-RU" sz="4500" dirty="0" smtClean="0"/>
              <a:t> </a:t>
            </a:r>
            <a:r>
              <a:rPr lang="ru-RU" sz="4500" dirty="0" err="1" smtClean="0"/>
              <a:t>дамыту</a:t>
            </a:r>
            <a:r>
              <a:rPr lang="ru-RU" sz="4500" dirty="0" smtClean="0"/>
              <a:t> </a:t>
            </a:r>
            <a:r>
              <a:rPr lang="ru-RU" sz="4500" dirty="0" err="1"/>
              <a:t>бойынша</a:t>
            </a:r>
            <a:r>
              <a:rPr lang="ru-RU" sz="4500" dirty="0"/>
              <a:t> </a:t>
            </a:r>
            <a:r>
              <a:rPr lang="ru-RU" sz="4500" dirty="0" err="1"/>
              <a:t>ынтымақтастықтың тиімді</a:t>
            </a:r>
            <a:r>
              <a:rPr lang="ru-RU" sz="4500" dirty="0"/>
              <a:t> </a:t>
            </a:r>
            <a:r>
              <a:rPr lang="ru-RU" sz="4500" dirty="0" err="1"/>
              <a:t>тәжірибесін таратады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білім</a:t>
            </a:r>
            <a:r>
              <a:rPr lang="ru-RU" sz="4500" dirty="0"/>
              <a:t> беру </a:t>
            </a:r>
            <a:r>
              <a:rPr lang="ru-RU" sz="4500" dirty="0" err="1"/>
              <a:t>ұйымдарындағы зерттеулерді</a:t>
            </a:r>
            <a:r>
              <a:rPr lang="ru-RU" sz="4500" dirty="0"/>
              <a:t> </a:t>
            </a:r>
            <a:r>
              <a:rPr lang="ru-RU" sz="4500" dirty="0" err="1"/>
              <a:t>үйлестіреді</a:t>
            </a:r>
            <a:r>
              <a:rPr lang="ru-RU" sz="4500" dirty="0"/>
              <a:t>, </a:t>
            </a:r>
            <a:r>
              <a:rPr lang="ru-RU" sz="4500" dirty="0" err="1"/>
              <a:t>нәтижелерді педагогикалық қоғамдастыққа таратады</a:t>
            </a:r>
            <a:r>
              <a:rPr lang="ru-RU" sz="4500" dirty="0"/>
              <a:t>, </a:t>
            </a:r>
            <a:r>
              <a:rPr lang="ru-RU" sz="4500" dirty="0" err="1"/>
              <a:t>әріптестерінің кәсіби дамуына</a:t>
            </a:r>
            <a:r>
              <a:rPr lang="ru-RU" sz="4500" dirty="0"/>
              <a:t> </a:t>
            </a:r>
            <a:r>
              <a:rPr lang="ru-RU" sz="4500" dirty="0" err="1"/>
              <a:t>қолдау көрсетеді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республикалық оқу-әдістемелік кеңес ұсынған авторлық бағдарламаларды әзірлейді және тәжірибеге енгізеді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немесе</a:t>
            </a:r>
            <a:r>
              <a:rPr lang="ru-RU" sz="4500" dirty="0"/>
              <a:t> </a:t>
            </a:r>
            <a:r>
              <a:rPr lang="ru-RU" sz="4500" dirty="0" err="1"/>
              <a:t>білім</a:t>
            </a:r>
            <a:r>
              <a:rPr lang="ru-RU" sz="4500" dirty="0"/>
              <a:t> беру </a:t>
            </a:r>
            <a:r>
              <a:rPr lang="ru-RU" sz="4500" dirty="0" err="1"/>
              <a:t>саласындағы уәкілетті </a:t>
            </a:r>
            <a:r>
              <a:rPr lang="ru-RU" sz="4500" dirty="0"/>
              <a:t>орган </a:t>
            </a:r>
            <a:r>
              <a:rPr lang="ru-RU" sz="4500" dirty="0" err="1"/>
              <a:t>бекіткен</a:t>
            </a:r>
            <a:r>
              <a:rPr lang="ru-RU" sz="4500" dirty="0"/>
              <a:t> </a:t>
            </a:r>
            <a:r>
              <a:rPr lang="ru-RU" sz="4500" dirty="0" err="1"/>
              <a:t>немесе</a:t>
            </a:r>
            <a:r>
              <a:rPr lang="ru-RU" sz="4500" dirty="0"/>
              <a:t> </a:t>
            </a:r>
            <a:r>
              <a:rPr lang="ru-RU" sz="4500" dirty="0" err="1"/>
              <a:t>білім</a:t>
            </a:r>
            <a:r>
              <a:rPr lang="ru-RU" sz="4500" dirty="0"/>
              <a:t> беру </a:t>
            </a:r>
            <a:r>
              <a:rPr lang="ru-RU" sz="4500" dirty="0" err="1"/>
              <a:t>саласындағы уәкілетті </a:t>
            </a:r>
            <a:r>
              <a:rPr lang="ru-RU" sz="4500" dirty="0"/>
              <a:t>орган </a:t>
            </a:r>
            <a:r>
              <a:rPr lang="ru-RU" sz="4500" dirty="0" err="1"/>
              <a:t>жанындағы </a:t>
            </a:r>
            <a:r>
              <a:rPr lang="ru-RU" sz="4500" b="1" dirty="0" err="1"/>
              <a:t>Республикалық оқу-әдістемелік ке</a:t>
            </a:r>
            <a:r>
              <a:rPr lang="ru-RU" sz="4500" dirty="0" err="1"/>
              <a:t>ңесі ұсынған </a:t>
            </a:r>
            <a:r>
              <a:rPr lang="ru-RU" sz="4500" b="1" dirty="0" err="1"/>
              <a:t>оқулықтар</a:t>
            </a:r>
            <a:r>
              <a:rPr lang="ru-RU" sz="4500" b="1" dirty="0"/>
              <a:t>, </a:t>
            </a:r>
            <a:r>
              <a:rPr lang="ru-RU" sz="4500" b="1" dirty="0" err="1"/>
              <a:t>оқу-әдістемелік кешендер</a:t>
            </a:r>
            <a:r>
              <a:rPr lang="ru-RU" sz="4500" b="1" dirty="0"/>
              <a:t> мен </a:t>
            </a:r>
            <a:r>
              <a:rPr lang="ru-RU" sz="4500" b="1" dirty="0" err="1"/>
              <a:t>оқу-әдістемелік құралдар тізіміне</a:t>
            </a:r>
            <a:r>
              <a:rPr lang="ru-RU" sz="4500" b="1" dirty="0"/>
              <a:t> </a:t>
            </a:r>
            <a:r>
              <a:rPr lang="ru-RU" sz="4500" b="1" dirty="0" err="1"/>
              <a:t>енгізілген</a:t>
            </a:r>
            <a:r>
              <a:rPr lang="ru-RU" sz="4500" b="1" dirty="0"/>
              <a:t> </a:t>
            </a:r>
            <a:r>
              <a:rPr lang="ru-RU" sz="4500" b="1" dirty="0" err="1"/>
              <a:t>жарияланған оқулықтардың</a:t>
            </a:r>
            <a:r>
              <a:rPr lang="ru-RU" sz="4500" b="1" dirty="0"/>
              <a:t>, </a:t>
            </a:r>
            <a:r>
              <a:rPr lang="ru-RU" sz="4500" b="1" dirty="0" err="1"/>
              <a:t>оқу-әдістемелік құралдардың </a:t>
            </a:r>
            <a:r>
              <a:rPr lang="ru-RU" sz="4500" b="1" dirty="0"/>
              <a:t>авторы</a:t>
            </a:r>
            <a:r>
              <a:rPr lang="ru-RU" sz="4500" dirty="0"/>
              <a:t> (</a:t>
            </a:r>
            <a:r>
              <a:rPr lang="ru-RU" sz="4500" dirty="0" err="1"/>
              <a:t>бірлескен</a:t>
            </a:r>
            <a:r>
              <a:rPr lang="ru-RU" sz="4500" dirty="0"/>
              <a:t> </a:t>
            </a:r>
            <a:r>
              <a:rPr lang="ru-RU" sz="4500" dirty="0" err="1"/>
              <a:t>авторы</a:t>
            </a:r>
            <a:r>
              <a:rPr lang="ru-RU" sz="4500" dirty="0"/>
              <a:t>) </a:t>
            </a:r>
            <a:r>
              <a:rPr lang="ru-RU" sz="4500" dirty="0" err="1"/>
              <a:t>болып</a:t>
            </a:r>
            <a:r>
              <a:rPr lang="ru-RU" sz="4500" dirty="0"/>
              <a:t> </a:t>
            </a:r>
            <a:r>
              <a:rPr lang="ru-RU" sz="4500" dirty="0" err="1"/>
              <a:t>табылады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Тізбеге</a:t>
            </a:r>
            <a:r>
              <a:rPr lang="ru-RU" sz="4500" dirty="0"/>
              <a:t> </a:t>
            </a:r>
            <a:r>
              <a:rPr lang="ru-RU" sz="4500" dirty="0" err="1"/>
              <a:t>немесе</a:t>
            </a:r>
            <a:r>
              <a:rPr lang="ru-RU" sz="4500" dirty="0"/>
              <a:t> </a:t>
            </a:r>
            <a:r>
              <a:rPr lang="ru-RU" sz="4500" dirty="0" err="1"/>
              <a:t>білім</a:t>
            </a:r>
            <a:r>
              <a:rPr lang="ru-RU" sz="4500" dirty="0"/>
              <a:t> беру </a:t>
            </a:r>
            <a:r>
              <a:rPr lang="ru-RU" sz="4500" dirty="0" err="1"/>
              <a:t>саласындағы уәкілетті органмен</a:t>
            </a:r>
            <a:r>
              <a:rPr lang="ru-RU" sz="4500" dirty="0"/>
              <a:t> </a:t>
            </a:r>
            <a:r>
              <a:rPr lang="ru-RU" sz="4500" dirty="0" err="1"/>
              <a:t>келісілген</a:t>
            </a:r>
            <a:r>
              <a:rPr lang="ru-RU" sz="4500" dirty="0"/>
              <a:t> </a:t>
            </a:r>
            <a:r>
              <a:rPr lang="ru-RU" sz="4500" dirty="0" err="1"/>
              <a:t>тиісті</a:t>
            </a:r>
            <a:r>
              <a:rPr lang="ru-RU" sz="4500" dirty="0"/>
              <a:t> </a:t>
            </a:r>
            <a:r>
              <a:rPr lang="ru-RU" sz="4500" dirty="0" err="1"/>
              <a:t>саладағы уәкілетті </a:t>
            </a:r>
            <a:r>
              <a:rPr lang="ru-RU" sz="4500" dirty="0"/>
              <a:t>органы </a:t>
            </a:r>
            <a:r>
              <a:rPr lang="ru-RU" sz="4500" dirty="0" err="1"/>
              <a:t>бекіткен</a:t>
            </a:r>
            <a:r>
              <a:rPr lang="ru-RU" sz="4500" dirty="0"/>
              <a:t> </a:t>
            </a:r>
            <a:r>
              <a:rPr lang="ru-RU" sz="4500" dirty="0" err="1"/>
              <a:t>тізбеге</a:t>
            </a:r>
            <a:r>
              <a:rPr lang="ru-RU" sz="4500" dirty="0"/>
              <a:t> </a:t>
            </a:r>
            <a:r>
              <a:rPr lang="ru-RU" sz="4500" dirty="0" err="1"/>
              <a:t>сәйкес республикалық немесе</a:t>
            </a:r>
            <a:r>
              <a:rPr lang="ru-RU" sz="4500" dirty="0"/>
              <a:t> </a:t>
            </a:r>
            <a:r>
              <a:rPr lang="ru-RU" sz="4500" dirty="0" err="1"/>
              <a:t>халықаралық деңгейдегі </a:t>
            </a:r>
            <a:r>
              <a:rPr lang="ru-RU" sz="4500" b="1" dirty="0" err="1"/>
              <a:t>кәсіптік шеберлік</a:t>
            </a:r>
            <a:r>
              <a:rPr lang="ru-RU" sz="4500" b="1" dirty="0"/>
              <a:t> </a:t>
            </a:r>
            <a:r>
              <a:rPr lang="ru-RU" sz="4500" b="1" dirty="0" err="1"/>
              <a:t>конкурстарына</a:t>
            </a:r>
            <a:r>
              <a:rPr lang="ru-RU" sz="4500" b="1" dirty="0"/>
              <a:t> </a:t>
            </a:r>
            <a:r>
              <a:rPr lang="ru-RU" sz="4500" b="1" dirty="0" err="1"/>
              <a:t>қатысушы </a:t>
            </a:r>
            <a:r>
              <a:rPr lang="ru-RU" sz="4500" dirty="0" err="1"/>
              <a:t>болып</a:t>
            </a:r>
            <a:r>
              <a:rPr lang="ru-RU" sz="4500" dirty="0"/>
              <a:t> </a:t>
            </a:r>
            <a:r>
              <a:rPr lang="ru-RU" sz="4500" dirty="0" err="1"/>
              <a:t>табылады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</a:t>
            </a:r>
            <a:r>
              <a:rPr lang="ru-RU" sz="4500" dirty="0" err="1"/>
              <a:t>Тізбеге</a:t>
            </a:r>
            <a:r>
              <a:rPr lang="ru-RU" sz="4500" dirty="0"/>
              <a:t> </a:t>
            </a:r>
            <a:r>
              <a:rPr lang="ru-RU" sz="4500" dirty="0" err="1"/>
              <a:t>немесе</a:t>
            </a:r>
            <a:r>
              <a:rPr lang="ru-RU" sz="4500" dirty="0"/>
              <a:t> </a:t>
            </a:r>
            <a:r>
              <a:rPr lang="ru-RU" sz="4500" dirty="0" err="1"/>
              <a:t>республикалық ведомстволық бағынысты ұйымдар немесе</a:t>
            </a:r>
            <a:r>
              <a:rPr lang="ru-RU" sz="4500" dirty="0"/>
              <a:t> </a:t>
            </a:r>
            <a:r>
              <a:rPr lang="ru-RU" sz="4500" dirty="0" err="1"/>
              <a:t>білім</a:t>
            </a:r>
            <a:r>
              <a:rPr lang="ru-RU" sz="4500" dirty="0"/>
              <a:t> беру </a:t>
            </a:r>
            <a:r>
              <a:rPr lang="ru-RU" sz="4500" dirty="0" err="1"/>
              <a:t>саласындағы уәкілетті органмен</a:t>
            </a:r>
            <a:r>
              <a:rPr lang="ru-RU" sz="4500" dirty="0"/>
              <a:t> </a:t>
            </a:r>
            <a:r>
              <a:rPr lang="ru-RU" sz="4500" dirty="0" err="1"/>
              <a:t>келісілген</a:t>
            </a:r>
            <a:r>
              <a:rPr lang="ru-RU" sz="4500" dirty="0"/>
              <a:t> </a:t>
            </a:r>
            <a:r>
              <a:rPr lang="ru-RU" sz="4500" dirty="0" err="1"/>
              <a:t>тиісті</a:t>
            </a:r>
            <a:r>
              <a:rPr lang="ru-RU" sz="4500" dirty="0"/>
              <a:t> </a:t>
            </a:r>
            <a:r>
              <a:rPr lang="ru-RU" sz="4500" dirty="0" err="1"/>
              <a:t>саладағы уәкілетті </a:t>
            </a:r>
            <a:r>
              <a:rPr lang="ru-RU" sz="4500" dirty="0"/>
              <a:t>орган </a:t>
            </a:r>
            <a:r>
              <a:rPr lang="ru-RU" sz="4500" dirty="0" err="1"/>
              <a:t>бекіткен</a:t>
            </a:r>
            <a:r>
              <a:rPr lang="ru-RU" sz="4500" dirty="0"/>
              <a:t> </a:t>
            </a:r>
            <a:r>
              <a:rPr lang="ru-RU" sz="4500" dirty="0" err="1"/>
              <a:t>тізбеге</a:t>
            </a:r>
            <a:r>
              <a:rPr lang="ru-RU" sz="4500" dirty="0"/>
              <a:t> </a:t>
            </a:r>
            <a:r>
              <a:rPr lang="ru-RU" sz="4500" dirty="0" err="1"/>
              <a:t>сәйкес </a:t>
            </a:r>
            <a:r>
              <a:rPr lang="ru-RU" sz="4500" b="1" dirty="0"/>
              <a:t>республика </a:t>
            </a:r>
            <a:r>
              <a:rPr lang="ru-RU" sz="4500" b="1" dirty="0" err="1"/>
              <a:t>деңгейінде немесе</a:t>
            </a:r>
            <a:r>
              <a:rPr lang="ru-RU" sz="4500" b="1" dirty="0"/>
              <a:t> </a:t>
            </a:r>
            <a:r>
              <a:rPr lang="ru-RU" sz="4500" b="1" dirty="0" err="1"/>
              <a:t>халықаралық деңгейде олимпиадаларға</a:t>
            </a:r>
            <a:r>
              <a:rPr lang="ru-RU" sz="4500" b="1" dirty="0"/>
              <a:t>, </a:t>
            </a:r>
            <a:r>
              <a:rPr lang="ru-RU" sz="4500" b="1" dirty="0" err="1"/>
              <a:t>конкурстарға</a:t>
            </a:r>
            <a:r>
              <a:rPr lang="ru-RU" sz="4500" b="1" dirty="0"/>
              <a:t>, </a:t>
            </a:r>
            <a:r>
              <a:rPr lang="ru-RU" sz="4500" b="1" dirty="0" err="1"/>
              <a:t>жарыстарға</a:t>
            </a:r>
            <a:r>
              <a:rPr lang="ru-RU" sz="4500" b="1" dirty="0"/>
              <a:t>, </a:t>
            </a:r>
            <a:r>
              <a:rPr lang="ru-RU" sz="4500" b="1" dirty="0" err="1"/>
              <a:t>чемпионаттарға қатысушылары </a:t>
            </a:r>
            <a:r>
              <a:rPr lang="ru-RU" sz="4500" dirty="0" err="1"/>
              <a:t>болады</a:t>
            </a:r>
            <a:r>
              <a:rPr lang="ru-RU" sz="4500" dirty="0"/>
              <a:t>;</a:t>
            </a:r>
          </a:p>
          <a:p>
            <a:r>
              <a:rPr lang="ru-RU" sz="4500" dirty="0"/>
              <a:t>      республика </a:t>
            </a:r>
            <a:r>
              <a:rPr lang="ru-RU" sz="4500" dirty="0" err="1"/>
              <a:t>деңгейде </a:t>
            </a:r>
            <a:r>
              <a:rPr lang="ru-RU" sz="4500" dirty="0"/>
              <a:t>(</a:t>
            </a:r>
            <a:r>
              <a:rPr lang="ru-RU" sz="4500" dirty="0" err="1"/>
              <a:t>кемінде</a:t>
            </a:r>
            <a:r>
              <a:rPr lang="ru-RU" sz="4500" dirty="0"/>
              <a:t> 3 </a:t>
            </a:r>
            <a:r>
              <a:rPr lang="ru-RU" sz="4500" dirty="0" err="1"/>
              <a:t>облысты</a:t>
            </a:r>
            <a:r>
              <a:rPr lang="ru-RU" sz="4500" dirty="0"/>
              <a:t> </a:t>
            </a:r>
            <a:r>
              <a:rPr lang="ru-RU" sz="4500" dirty="0" err="1"/>
              <a:t>қамти отырып</a:t>
            </a:r>
            <a:r>
              <a:rPr lang="ru-RU" sz="4500" dirty="0"/>
              <a:t>) </a:t>
            </a:r>
            <a:r>
              <a:rPr lang="ru-RU" sz="4500" dirty="0" err="1"/>
              <a:t>тәжірибе таратады</a:t>
            </a:r>
            <a:r>
              <a:rPr lang="ru-RU" sz="45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/>
              <a:t>6. </a:t>
            </a:r>
            <a:r>
              <a:rPr lang="ru-RU" sz="2800" b="1" dirty="0" err="1"/>
              <a:t>Педагогтерге</a:t>
            </a:r>
            <a:r>
              <a:rPr lang="ru-RU" sz="2800" b="1" dirty="0"/>
              <a:t> </a:t>
            </a:r>
            <a:r>
              <a:rPr lang="ru-RU" sz="2800" b="1" dirty="0" err="1"/>
              <a:t>біліктілік</a:t>
            </a:r>
            <a:r>
              <a:rPr lang="ru-RU" sz="2800" b="1" dirty="0"/>
              <a:t> </a:t>
            </a:r>
            <a:r>
              <a:rPr lang="ru-RU" sz="2800" b="1" dirty="0" err="1"/>
              <a:t>санатын</a:t>
            </a:r>
            <a:r>
              <a:rPr lang="ru-RU" sz="2800" b="1" dirty="0"/>
              <a:t> беру </a:t>
            </a:r>
            <a:r>
              <a:rPr lang="ru-RU" sz="2800" b="1" dirty="0" err="1"/>
              <a:t>атқаратын лауазымы</a:t>
            </a:r>
            <a:r>
              <a:rPr lang="ru-RU" sz="2800" b="1" dirty="0"/>
              <a:t> </a:t>
            </a:r>
            <a:r>
              <a:rPr lang="ru-RU" sz="2800" b="1" dirty="0" err="1"/>
              <a:t>бойынша</a:t>
            </a:r>
            <a:r>
              <a:rPr lang="ru-RU" sz="2800" b="1" dirty="0"/>
              <a:t> </a:t>
            </a:r>
            <a:r>
              <a:rPr lang="ru-RU" sz="2800" b="1" dirty="0" err="1"/>
              <a:t>жүзеге асырылады</a:t>
            </a:r>
            <a:r>
              <a:rPr lang="ru-RU" sz="2800" b="1" dirty="0"/>
              <a:t>.</a:t>
            </a:r>
          </a:p>
          <a:p>
            <a:r>
              <a:rPr lang="ru-RU" sz="2800" dirty="0"/>
              <a:t>     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жыл</a:t>
            </a:r>
            <a:r>
              <a:rPr lang="ru-RU" sz="2800" dirty="0"/>
              <a:t> </a:t>
            </a:r>
            <a:r>
              <a:rPr lang="ru-RU" sz="2800" dirty="0" err="1"/>
              <a:t>өткеннен кейін</a:t>
            </a:r>
            <a:r>
              <a:rPr lang="ru-RU" sz="2800" dirty="0"/>
              <a:t> </a:t>
            </a:r>
            <a:r>
              <a:rPr lang="ru-RU" sz="2800" dirty="0" err="1"/>
              <a:t>"педагог-тағылымдамашы" аттестаттау</a:t>
            </a:r>
            <a:r>
              <a:rPr lang="ru-RU" sz="2800" dirty="0"/>
              <a:t> </a:t>
            </a:r>
            <a:r>
              <a:rPr lang="ru-RU" sz="2800" dirty="0" err="1"/>
              <a:t>рәсімінен өтпей </a:t>
            </a:r>
            <a:r>
              <a:rPr lang="ru-RU" sz="2800" dirty="0"/>
              <a:t>"педагог" </a:t>
            </a:r>
            <a:r>
              <a:rPr lang="ru-RU" sz="2800" dirty="0" err="1"/>
              <a:t>санатын</a:t>
            </a:r>
            <a:r>
              <a:rPr lang="ru-RU" sz="2800" dirty="0"/>
              <a:t> беру </a:t>
            </a:r>
            <a:r>
              <a:rPr lang="ru-RU" sz="2800" dirty="0" err="1"/>
              <a:t>үшін білім</a:t>
            </a:r>
            <a:r>
              <a:rPr lang="ru-RU" sz="2800" dirty="0"/>
              <a:t> </a:t>
            </a:r>
            <a:r>
              <a:rPr lang="ru-RU" sz="2800" dirty="0" err="1"/>
              <a:t>беру</a:t>
            </a:r>
            <a:r>
              <a:rPr lang="ru-RU" sz="2800" dirty="0"/>
              <a:t> </a:t>
            </a:r>
            <a:r>
              <a:rPr lang="ru-RU" sz="2800" dirty="0" err="1"/>
              <a:t>ұйымының бірінші</a:t>
            </a:r>
            <a:r>
              <a:rPr lang="ru-RU" sz="2800" dirty="0"/>
              <a:t> </a:t>
            </a:r>
            <a:r>
              <a:rPr lang="ru-RU" sz="2800" dirty="0" err="1"/>
              <a:t>басшысының атына</a:t>
            </a:r>
            <a:r>
              <a:rPr lang="ru-RU" sz="2800" dirty="0"/>
              <a:t> </a:t>
            </a:r>
            <a:r>
              <a:rPr lang="ru-RU" sz="2800" dirty="0" err="1"/>
              <a:t>өтініш береді</a:t>
            </a:r>
            <a:r>
              <a:rPr lang="ru-RU" sz="2800" dirty="0"/>
              <a:t>. </a:t>
            </a:r>
            <a:r>
              <a:rPr lang="ru-RU" sz="2800" dirty="0" err="1"/>
              <a:t>Бірінші</a:t>
            </a:r>
            <a:r>
              <a:rPr lang="ru-RU" sz="2800" dirty="0"/>
              <a:t> </a:t>
            </a:r>
            <a:r>
              <a:rPr lang="ru-RU" sz="2800" dirty="0" err="1"/>
              <a:t>басшы</a:t>
            </a:r>
            <a:r>
              <a:rPr lang="ru-RU" sz="2800" dirty="0"/>
              <a:t> </a:t>
            </a:r>
            <a:r>
              <a:rPr lang="ru-RU" sz="2800" dirty="0" err="1"/>
              <a:t>өтініш келіп</a:t>
            </a:r>
            <a:r>
              <a:rPr lang="ru-RU" sz="2800" dirty="0"/>
              <a:t> </a:t>
            </a:r>
            <a:r>
              <a:rPr lang="ru-RU" sz="2800" dirty="0" err="1"/>
              <a:t>түскен күннен бастап</a:t>
            </a:r>
            <a:r>
              <a:rPr lang="ru-RU" sz="2800" dirty="0"/>
              <a:t> бес </a:t>
            </a:r>
            <a:r>
              <a:rPr lang="ru-RU" sz="2800" dirty="0" err="1"/>
              <a:t>жұмыс күні ішінде</a:t>
            </a:r>
            <a:r>
              <a:rPr lang="ru-RU" sz="2800" dirty="0"/>
              <a:t> "педагог" </a:t>
            </a:r>
            <a:r>
              <a:rPr lang="ru-RU" sz="2800" dirty="0" err="1"/>
              <a:t>санатын</a:t>
            </a:r>
            <a:r>
              <a:rPr lang="ru-RU" sz="2800" dirty="0"/>
              <a:t> беру </a:t>
            </a:r>
            <a:r>
              <a:rPr lang="ru-RU" sz="2800" dirty="0" err="1"/>
              <a:t>туралы</a:t>
            </a:r>
            <a:r>
              <a:rPr lang="ru-RU" sz="2800" dirty="0"/>
              <a:t> </a:t>
            </a:r>
            <a:r>
              <a:rPr lang="ru-RU" sz="2800" dirty="0" err="1"/>
              <a:t>бұйрық шығарады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b="1" dirty="0" smtClean="0"/>
              <a:t>7</a:t>
            </a:r>
            <a:r>
              <a:rPr lang="ru-RU" sz="2800" b="1" dirty="0"/>
              <a:t>. </a:t>
            </a:r>
            <a:r>
              <a:rPr lang="ru-RU" sz="2800" b="1" dirty="0" err="1"/>
              <a:t>Білімі</a:t>
            </a:r>
            <a:r>
              <a:rPr lang="ru-RU" sz="2800" b="1" dirty="0"/>
              <a:t> </a:t>
            </a:r>
            <a:r>
              <a:rPr lang="ru-RU" sz="2800" b="1" dirty="0" err="1"/>
              <a:t>туралы</a:t>
            </a:r>
            <a:r>
              <a:rPr lang="ru-RU" sz="2800" b="1" dirty="0"/>
              <a:t> </a:t>
            </a:r>
            <a:r>
              <a:rPr lang="ru-RU" sz="2800" b="1" dirty="0" err="1"/>
              <a:t>дипломда</a:t>
            </a:r>
            <a:r>
              <a:rPr lang="ru-RU" sz="2800" b="1" dirty="0"/>
              <a:t> </a:t>
            </a:r>
            <a:r>
              <a:rPr lang="ru-RU" sz="2800" b="1" dirty="0" err="1"/>
              <a:t>бір</a:t>
            </a:r>
            <a:r>
              <a:rPr lang="ru-RU" sz="2800" b="1" dirty="0"/>
              <a:t> </a:t>
            </a:r>
            <a:r>
              <a:rPr lang="ru-RU" sz="2800" b="1" dirty="0" err="1"/>
              <a:t>мамандық ретінде</a:t>
            </a:r>
            <a:r>
              <a:rPr lang="ru-RU" sz="2800" b="1" dirty="0"/>
              <a:t> </a:t>
            </a:r>
            <a:r>
              <a:rPr lang="ru-RU" sz="2800" b="1" dirty="0" err="1"/>
              <a:t>көрсетілген пәндерді оқыту </a:t>
            </a:r>
            <a:r>
              <a:rPr lang="ru-RU" sz="2800" dirty="0" err="1"/>
              <a:t>кезінде</a:t>
            </a:r>
            <a:r>
              <a:rPr lang="ru-RU" sz="2800" dirty="0"/>
              <a:t> </a:t>
            </a:r>
            <a:r>
              <a:rPr lang="ru-RU" sz="2800" dirty="0" err="1"/>
              <a:t>біліктілік</a:t>
            </a:r>
            <a:r>
              <a:rPr lang="ru-RU" sz="2800" dirty="0"/>
              <a:t> </a:t>
            </a:r>
            <a:r>
              <a:rPr lang="ru-RU" sz="2800" dirty="0" err="1"/>
              <a:t>санатын</a:t>
            </a:r>
            <a:r>
              <a:rPr lang="ru-RU" sz="2800" dirty="0"/>
              <a:t> беру </a:t>
            </a:r>
            <a:r>
              <a:rPr lang="ru-RU" sz="2800" dirty="0" err="1"/>
              <a:t>негізгі</a:t>
            </a:r>
            <a:r>
              <a:rPr lang="ru-RU" sz="2800" dirty="0"/>
              <a:t> </a:t>
            </a:r>
            <a:r>
              <a:rPr lang="ru-RU" sz="2800" dirty="0" err="1"/>
              <a:t>лауазым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 </a:t>
            </a:r>
            <a:r>
              <a:rPr lang="ru-RU" sz="2800" dirty="0" err="1"/>
              <a:t>жүргізіледі</a:t>
            </a:r>
            <a:r>
              <a:rPr lang="ru-RU" sz="2800" dirty="0"/>
              <a:t>.</a:t>
            </a:r>
          </a:p>
          <a:p>
            <a:r>
              <a:rPr lang="ru-RU" sz="2800" dirty="0"/>
              <a:t>      </a:t>
            </a:r>
            <a:r>
              <a:rPr lang="ru-RU" sz="2800" dirty="0" err="1"/>
              <a:t>Негізгі</a:t>
            </a:r>
            <a:r>
              <a:rPr lang="ru-RU" sz="2800" dirty="0"/>
              <a:t> </a:t>
            </a:r>
            <a:r>
              <a:rPr lang="ru-RU" sz="2800" dirty="0" err="1"/>
              <a:t>лауазым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 </a:t>
            </a:r>
            <a:r>
              <a:rPr lang="ru-RU" sz="2800" dirty="0" err="1"/>
              <a:t>берілген</a:t>
            </a:r>
            <a:r>
              <a:rPr lang="ru-RU" sz="2800" dirty="0"/>
              <a:t> </a:t>
            </a:r>
            <a:r>
              <a:rPr lang="ru-RU" sz="2800" dirty="0" err="1"/>
              <a:t>біліктілік</a:t>
            </a:r>
            <a:r>
              <a:rPr lang="ru-RU" sz="2800" dirty="0"/>
              <a:t> </a:t>
            </a:r>
            <a:r>
              <a:rPr lang="ru-RU" sz="2800" dirty="0" err="1"/>
              <a:t>санаты</a:t>
            </a:r>
            <a:r>
              <a:rPr lang="ru-RU" sz="2800" dirty="0"/>
              <a:t> </a:t>
            </a:r>
            <a:r>
              <a:rPr lang="ru-RU" sz="2800" dirty="0" err="1"/>
              <a:t>білімі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r>
              <a:rPr lang="ru-RU" sz="2800" dirty="0"/>
              <a:t> </a:t>
            </a:r>
            <a:r>
              <a:rPr lang="ru-RU" sz="2800" dirty="0" err="1"/>
              <a:t>дипломда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мамандық ретінде</a:t>
            </a:r>
            <a:r>
              <a:rPr lang="ru-RU" sz="2800" dirty="0"/>
              <a:t> </a:t>
            </a:r>
            <a:r>
              <a:rPr lang="ru-RU" sz="2800" dirty="0" err="1"/>
              <a:t>көрсетілген оқытылатын пәндерге </a:t>
            </a:r>
            <a:r>
              <a:rPr lang="ru-RU" sz="2800" dirty="0"/>
              <a:t>де </a:t>
            </a:r>
            <a:r>
              <a:rPr lang="ru-RU" sz="2800" dirty="0" err="1"/>
              <a:t>қолданылады</a:t>
            </a:r>
            <a:r>
              <a:rPr lang="ru-RU" sz="2800" dirty="0" smtClean="0"/>
              <a:t>.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5722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29</a:t>
            </a:r>
            <a:r>
              <a:rPr lang="ru-RU" b="1" dirty="0"/>
              <a:t>. </a:t>
            </a:r>
            <a:r>
              <a:rPr lang="ru-RU" b="1" dirty="0" err="1"/>
              <a:t>Педагогтің біліктілік</a:t>
            </a:r>
            <a:r>
              <a:rPr lang="ru-RU" b="1" dirty="0"/>
              <a:t> </a:t>
            </a:r>
            <a:r>
              <a:rPr lang="ru-RU" b="1" dirty="0" err="1"/>
              <a:t>санатының қолданылу мерзімі</a:t>
            </a:r>
            <a:r>
              <a:rPr lang="ru-RU" b="1" dirty="0"/>
              <a:t> </a:t>
            </a:r>
            <a:r>
              <a:rPr lang="ru-RU" b="1" dirty="0" err="1"/>
              <a:t>мынадай</a:t>
            </a:r>
            <a:r>
              <a:rPr lang="ru-RU" b="1" dirty="0"/>
              <a:t> </a:t>
            </a:r>
            <a:r>
              <a:rPr lang="ru-RU" b="1" dirty="0" err="1"/>
              <a:t>жағдайларда тоқтатылады және жұмысқа шыққаннан кейін</a:t>
            </a:r>
            <a:r>
              <a:rPr lang="ru-RU" b="1" dirty="0"/>
              <a:t> </a:t>
            </a:r>
            <a:r>
              <a:rPr lang="ru-RU" b="1" dirty="0" err="1"/>
              <a:t>екі</a:t>
            </a:r>
            <a:r>
              <a:rPr lang="ru-RU" b="1" dirty="0"/>
              <a:t> </a:t>
            </a:r>
            <a:r>
              <a:rPr lang="ru-RU" b="1" dirty="0" err="1"/>
              <a:t>жылдан</a:t>
            </a:r>
            <a:r>
              <a:rPr lang="ru-RU" b="1" dirty="0"/>
              <a:t> </a:t>
            </a:r>
            <a:r>
              <a:rPr lang="ru-RU" b="1" dirty="0" err="1"/>
              <a:t>аспайтын</a:t>
            </a:r>
            <a:r>
              <a:rPr lang="ru-RU" b="1" dirty="0"/>
              <a:t> </a:t>
            </a:r>
            <a:r>
              <a:rPr lang="ru-RU" b="1" dirty="0" err="1"/>
              <a:t>мерзімге</a:t>
            </a:r>
            <a:r>
              <a:rPr lang="ru-RU" b="1" dirty="0"/>
              <a:t> </a:t>
            </a:r>
            <a:r>
              <a:rPr lang="ru-RU" b="1" dirty="0" err="1"/>
              <a:t>сақталады:</a:t>
            </a:r>
            <a:endParaRPr lang="ru-RU" b="1" dirty="0"/>
          </a:p>
          <a:p>
            <a:r>
              <a:rPr lang="ru-RU" dirty="0"/>
              <a:t>      </a:t>
            </a:r>
            <a:r>
              <a:rPr lang="ru-RU" dirty="0" err="1"/>
              <a:t>денсаулық сақтау саласындағы уәкілетті </a:t>
            </a:r>
            <a:r>
              <a:rPr lang="ru-RU" dirty="0"/>
              <a:t>орган </a:t>
            </a:r>
            <a:r>
              <a:rPr lang="ru-RU" dirty="0" err="1"/>
              <a:t>бекіткен</a:t>
            </a:r>
            <a:r>
              <a:rPr lang="ru-RU" dirty="0"/>
              <a:t> </a:t>
            </a:r>
            <a:r>
              <a:rPr lang="ru-RU" dirty="0" err="1"/>
              <a:t>әлеуметтік мәні </a:t>
            </a:r>
            <a:r>
              <a:rPr lang="ru-RU" dirty="0"/>
              <a:t>бар </a:t>
            </a:r>
            <a:r>
              <a:rPr lang="ru-RU" dirty="0" err="1"/>
              <a:t>және айналасындағыларға қауіп төндіретін аурулар</a:t>
            </a:r>
            <a:r>
              <a:rPr lang="ru-RU" dirty="0"/>
              <a:t> </a:t>
            </a:r>
            <a:r>
              <a:rPr lang="ru-RU" dirty="0" err="1"/>
              <a:t>тізбесіне</a:t>
            </a:r>
            <a:r>
              <a:rPr lang="ru-RU" dirty="0"/>
              <a:t> </a:t>
            </a:r>
            <a:r>
              <a:rPr lang="ru-RU" dirty="0" err="1"/>
              <a:t>енгізілген</a:t>
            </a:r>
            <a:r>
              <a:rPr lang="ru-RU" dirty="0"/>
              <a:t> </a:t>
            </a:r>
            <a:r>
              <a:rPr lang="ru-RU" dirty="0" err="1"/>
              <a:t>аурулары</a:t>
            </a:r>
            <a:r>
              <a:rPr lang="ru-RU" dirty="0"/>
              <a:t> </a:t>
            </a:r>
            <a:r>
              <a:rPr lang="ru-RU" dirty="0" err="1"/>
              <a:t>бар</a:t>
            </a:r>
            <a:r>
              <a:rPr lang="ru-RU" dirty="0"/>
              <a:t> </a:t>
            </a:r>
            <a:r>
              <a:rPr lang="ru-RU" dirty="0" err="1"/>
              <a:t>болған жағдайда еңбекке уақытша жарамсыздық кезінде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жүктілігі және босануы</a:t>
            </a:r>
            <a:r>
              <a:rPr lang="ru-RU" dirty="0"/>
              <a:t>, бала </a:t>
            </a:r>
            <a:r>
              <a:rPr lang="ru-RU" dirty="0" err="1"/>
              <a:t>күтімі жөніндегі демалыстан</a:t>
            </a:r>
            <a:r>
              <a:rPr lang="ru-RU" dirty="0"/>
              <a:t> </a:t>
            </a:r>
            <a:r>
              <a:rPr lang="ru-RU" dirty="0" err="1"/>
              <a:t>шыққаннан кейін</a:t>
            </a:r>
            <a:r>
              <a:rPr lang="ru-RU" dirty="0"/>
              <a:t>, </a:t>
            </a:r>
            <a:r>
              <a:rPr lang="ru-RU" dirty="0" err="1"/>
              <a:t>оның ішінде</a:t>
            </a:r>
            <a:r>
              <a:rPr lang="ru-RU" dirty="0"/>
              <a:t> </a:t>
            </a:r>
            <a:r>
              <a:rPr lang="ru-RU" dirty="0" err="1"/>
              <a:t>жаңа туған баланы</a:t>
            </a:r>
            <a:r>
              <a:rPr lang="ru-RU" dirty="0"/>
              <a:t> (</a:t>
            </a:r>
            <a:r>
              <a:rPr lang="ru-RU" dirty="0" err="1"/>
              <a:t>балаларды</a:t>
            </a:r>
            <a:r>
              <a:rPr lang="ru-RU" dirty="0"/>
              <a:t>) </a:t>
            </a:r>
            <a:r>
              <a:rPr lang="ru-RU" dirty="0" err="1"/>
              <a:t>асырап</a:t>
            </a:r>
            <a:r>
              <a:rPr lang="ru-RU" dirty="0"/>
              <a:t> </a:t>
            </a:r>
            <a:r>
              <a:rPr lang="ru-RU" dirty="0" err="1"/>
              <a:t>алған қызметкерлер үшін ол</a:t>
            </a:r>
            <a:r>
              <a:rPr lang="ru-RU" dirty="0"/>
              <a:t> </a:t>
            </a:r>
            <a:r>
              <a:rPr lang="ru-RU" dirty="0" err="1"/>
              <a:t>үш жасқа толғанға дейін</a:t>
            </a:r>
            <a:r>
              <a:rPr lang="ru-RU" dirty="0"/>
              <a:t>;</a:t>
            </a:r>
          </a:p>
          <a:p>
            <a:r>
              <a:rPr lang="ru-RU" dirty="0"/>
              <a:t>      </a:t>
            </a:r>
            <a:r>
              <a:rPr lang="ru-RU" dirty="0" err="1"/>
              <a:t>өндірістен қол үзіп жоғары оқу орнынан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мамандық бойынша</a:t>
            </a:r>
            <a:r>
              <a:rPr lang="ru-RU" dirty="0"/>
              <a:t> </a:t>
            </a:r>
            <a:r>
              <a:rPr lang="ru-RU" dirty="0" err="1"/>
              <a:t>тағылымдамадан өту;</a:t>
            </a:r>
            <a:endParaRPr lang="ru-RU" dirty="0"/>
          </a:p>
          <a:p>
            <a:r>
              <a:rPr lang="ru-RU" dirty="0"/>
              <a:t>      </a:t>
            </a:r>
            <a:r>
              <a:rPr lang="ru-RU" dirty="0" err="1"/>
              <a:t>әскери қызметті өткеру кезінде</a:t>
            </a:r>
            <a:r>
              <a:rPr lang="ru-RU" dirty="0"/>
              <a:t>.</a:t>
            </a:r>
          </a:p>
          <a:p>
            <a:r>
              <a:rPr lang="ru-RU" dirty="0"/>
              <a:t>     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санатының қолданылу мерзімі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аспайтын</a:t>
            </a:r>
            <a:r>
              <a:rPr lang="ru-RU" dirty="0"/>
              <a:t> </a:t>
            </a:r>
            <a:r>
              <a:rPr lang="ru-RU" dirty="0" err="1"/>
              <a:t>мерзімге</a:t>
            </a:r>
            <a:r>
              <a:rPr lang="ru-RU" dirty="0"/>
              <a:t> </a:t>
            </a:r>
            <a:r>
              <a:rPr lang="ru-RU" dirty="0" err="1"/>
              <a:t>сақталады:</a:t>
            </a:r>
            <a:endParaRPr lang="ru-RU" dirty="0"/>
          </a:p>
          <a:p>
            <a:r>
              <a:rPr lang="ru-RU" dirty="0"/>
              <a:t>      педагог </a:t>
            </a:r>
            <a:r>
              <a:rPr lang="ru-RU" dirty="0" err="1"/>
              <a:t>басқа білім</a:t>
            </a:r>
            <a:r>
              <a:rPr lang="ru-RU" dirty="0"/>
              <a:t> беру </a:t>
            </a:r>
            <a:r>
              <a:rPr lang="ru-RU" dirty="0" err="1"/>
              <a:t>ұйымына ауысқанда</a:t>
            </a:r>
            <a:r>
              <a:rPr lang="ru-RU" dirty="0"/>
              <a:t>;</a:t>
            </a:r>
          </a:p>
          <a:p>
            <a:r>
              <a:rPr lang="ru-RU" dirty="0"/>
              <a:t>      педагог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саласындағы уәкілетті органнан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беруді</a:t>
            </a:r>
            <a:r>
              <a:rPr lang="ru-RU" dirty="0"/>
              <a:t> </a:t>
            </a:r>
            <a:r>
              <a:rPr lang="ru-RU" dirty="0" err="1"/>
              <a:t>басқару органдарынан</a:t>
            </a:r>
            <a:r>
              <a:rPr lang="ru-RU" dirty="0"/>
              <a:t>, </a:t>
            </a:r>
            <a:r>
              <a:rPr lang="ru-RU" dirty="0" err="1"/>
              <a:t>әдістемелік кабинеттерден</a:t>
            </a:r>
            <a:r>
              <a:rPr lang="ru-RU" dirty="0"/>
              <a:t> (</a:t>
            </a:r>
            <a:r>
              <a:rPr lang="ru-RU" dirty="0" err="1"/>
              <a:t>орталықтардан</a:t>
            </a:r>
            <a:r>
              <a:rPr lang="ru-RU" dirty="0"/>
              <a:t>)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педагогтердің біліктілігін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 </a:t>
            </a:r>
            <a:r>
              <a:rPr lang="ru-RU" dirty="0" err="1"/>
              <a:t>ұйымдарынан білім</a:t>
            </a:r>
            <a:r>
              <a:rPr lang="ru-RU" dirty="0"/>
              <a:t> </a:t>
            </a:r>
            <a:r>
              <a:rPr lang="ru-RU" dirty="0" err="1"/>
              <a:t>беру</a:t>
            </a:r>
            <a:r>
              <a:rPr lang="ru-RU" dirty="0"/>
              <a:t> </a:t>
            </a:r>
            <a:r>
              <a:rPr lang="ru-RU" dirty="0" err="1"/>
              <a:t>ұйымына ауысқанда</a:t>
            </a:r>
            <a:r>
              <a:rPr lang="ru-RU" dirty="0"/>
              <a:t>.</a:t>
            </a:r>
          </a:p>
          <a:p>
            <a:r>
              <a:rPr lang="ru-RU" dirty="0"/>
              <a:t>      </a:t>
            </a:r>
            <a:r>
              <a:rPr lang="ru-RU" dirty="0" err="1"/>
              <a:t>Жұмысқа шыққаннан кейін</a:t>
            </a:r>
            <a:r>
              <a:rPr lang="ru-RU" dirty="0"/>
              <a:t> педагог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құжаттарды қоса бере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санатын</a:t>
            </a:r>
            <a:r>
              <a:rPr lang="ru-RU" dirty="0"/>
              <a:t> </a:t>
            </a:r>
            <a:r>
              <a:rPr lang="ru-RU" dirty="0" err="1"/>
              <a:t>сақтау туралы</a:t>
            </a:r>
            <a:r>
              <a:rPr lang="ru-RU" dirty="0"/>
              <a:t> </a:t>
            </a:r>
            <a:r>
              <a:rPr lang="ru-RU" dirty="0" err="1"/>
              <a:t>өтініш береді</a:t>
            </a:r>
            <a:r>
              <a:rPr lang="ru-RU" dirty="0"/>
              <a:t>. </a:t>
            </a:r>
            <a:r>
              <a:rPr lang="ru-RU" dirty="0" err="1"/>
              <a:t>Педагогтің өтініші негізінде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ұйымының бірінші</a:t>
            </a:r>
            <a:r>
              <a:rPr lang="ru-RU" dirty="0"/>
              <a:t> </a:t>
            </a:r>
            <a:r>
              <a:rPr lang="ru-RU" dirty="0" err="1"/>
              <a:t>басшысы</a:t>
            </a:r>
            <a:r>
              <a:rPr lang="ru-RU" dirty="0"/>
              <a:t> </a:t>
            </a:r>
            <a:r>
              <a:rPr lang="ru-RU" dirty="0" err="1"/>
              <a:t>өтініш келіп</a:t>
            </a:r>
            <a:r>
              <a:rPr lang="ru-RU" dirty="0"/>
              <a:t> </a:t>
            </a:r>
            <a:r>
              <a:rPr lang="ru-RU" dirty="0" err="1"/>
              <a:t>түскен күннен бастап</a:t>
            </a:r>
            <a:r>
              <a:rPr lang="ru-RU" dirty="0"/>
              <a:t> бес </a:t>
            </a:r>
            <a:r>
              <a:rPr lang="ru-RU" dirty="0" err="1"/>
              <a:t>жұмыс күні ішінде</a:t>
            </a:r>
            <a:r>
              <a:rPr lang="ru-RU" dirty="0"/>
              <a:t> </a:t>
            </a:r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санатын</a:t>
            </a:r>
            <a:r>
              <a:rPr lang="ru-RU" dirty="0"/>
              <a:t> </a:t>
            </a:r>
            <a:r>
              <a:rPr lang="ru-RU" dirty="0" err="1"/>
              <a:t>сақтау туралы</a:t>
            </a:r>
            <a:r>
              <a:rPr lang="ru-RU" dirty="0"/>
              <a:t> </a:t>
            </a:r>
            <a:r>
              <a:rPr lang="ru-RU" dirty="0" err="1"/>
              <a:t>бұйрық шығарады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3649</Words>
  <Application>Microsoft Office PowerPoint</Application>
  <PresentationFormat>Экран (4:3)</PresentationFormat>
  <Paragraphs>244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Arial</vt:lpstr>
      <vt:lpstr>Calibri</vt:lpstr>
      <vt:lpstr>Тема Office</vt:lpstr>
      <vt:lpstr>Педагогтерді аттестаттаудан өткізу қағидалары мен шарттары</vt:lpstr>
      <vt:lpstr>«Педагогтерді аттестаттаудан өткізу қағидалары мен шарттарын бекіту туралы» Қазақстан Республикасы Білім және ғылым министрінің 2016 жылғы 27 қаңтардағы № 83 бұйрығы. </vt:lpstr>
      <vt:lpstr>Педагог</vt:lpstr>
      <vt:lpstr>Педагог-модератор</vt:lpstr>
      <vt:lpstr>Педагог-сарапшы</vt:lpstr>
      <vt:lpstr>Педагог-зерттеуші</vt:lpstr>
      <vt:lpstr>Педагог-шебер</vt:lpstr>
      <vt:lpstr>Презентация PowerPoint</vt:lpstr>
      <vt:lpstr>Презентация PowerPoint</vt:lpstr>
      <vt:lpstr>Презентация PowerPoint</vt:lpstr>
      <vt:lpstr>37. ППБ</vt:lpstr>
      <vt:lpstr>Презентация PowerPoint</vt:lpstr>
      <vt:lpstr>41. ПББ: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1.1. Білім сапасы. нәтижелерді талдау бойынша қорытындылары бар сапа мониторингі, салыстырмалы кестелер/диагностикалық құралдарға сәйкес (білім беру ұйымының мөрімен (платформада аттестатталатын педагогтің құжаттарын қоспағанда) және басшының қолымен расталады)</vt:lpstr>
      <vt:lpstr>2.1. Жетістіктер. дәлелдемелердің болуы: сертификаттың, грамотаның, алғыс хаттың көшірмелері (платформада аттестатталатын педагогтің құжаттарын қоспағанда, мөрмен куәландырылады)</vt:lpstr>
      <vt:lpstr>3. Тәжірибені жинақтау және тарату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77013</cp:lastModifiedBy>
  <cp:revision>63</cp:revision>
  <dcterms:created xsi:type="dcterms:W3CDTF">2025-10-12T12:00:48Z</dcterms:created>
  <dcterms:modified xsi:type="dcterms:W3CDTF">2025-10-13T06:05:24Z</dcterms:modified>
</cp:coreProperties>
</file>